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6" r:id="rId3"/>
    <p:sldId id="281" r:id="rId4"/>
    <p:sldId id="283" r:id="rId5"/>
    <p:sldId id="279" r:id="rId6"/>
    <p:sldId id="272" r:id="rId7"/>
    <p:sldId id="260" r:id="rId8"/>
    <p:sldId id="282" r:id="rId9"/>
    <p:sldId id="273" r:id="rId10"/>
    <p:sldId id="28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ísli Örn Bjarnhéðinsson" initials="GÖB" lastIdx="1" clrIdx="0">
    <p:extLst>
      <p:ext uri="{19B8F6BF-5375-455C-9EA6-DF929625EA0E}">
        <p15:presenceInfo xmlns:p15="http://schemas.microsoft.com/office/powerpoint/2012/main" userId="Gísli Örn Bjarnhéðins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C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3"/>
    <p:restoredTop sz="94632"/>
  </p:normalViewPr>
  <p:slideViewPr>
    <p:cSldViewPr snapToGrid="0" snapToObjects="1">
      <p:cViewPr varScale="1">
        <p:scale>
          <a:sx n="61" d="100"/>
          <a:sy n="61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483D4-2CF7-5A4A-8902-2A207119BFEB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5A235-5EA0-2742-845A-F9215385E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56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5A235-5EA0-2742-845A-F9215385E2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32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5A235-5EA0-2742-845A-F9215385E2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24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5A235-5EA0-2742-845A-F9215385E2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75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5A235-5EA0-2742-845A-F9215385E2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65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5A235-5EA0-2742-845A-F9215385E2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4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72F63-9F06-904B-ADB3-553DAEC8B8FC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80714-25FF-E146-BBBE-09110683F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C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9320" y="4466968"/>
            <a:ext cx="649965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a typeface="Arial" charset="0"/>
                <a:cs typeface="Arial" charset="0"/>
              </a:rPr>
              <a:t>HAGKVÆMT HÚSNÆÐI</a:t>
            </a:r>
          </a:p>
          <a:p>
            <a:pPr algn="ctr"/>
            <a:r>
              <a:rPr lang="en-US" sz="4000" dirty="0">
                <a:ea typeface="Arial" charset="0"/>
                <a:cs typeface="Arial" charset="0"/>
              </a:rPr>
              <a:t>“</a:t>
            </a:r>
            <a:r>
              <a:rPr lang="en-US" sz="4000" dirty="0" err="1">
                <a:ea typeface="Arial" charset="0"/>
                <a:cs typeface="Arial" charset="0"/>
              </a:rPr>
              <a:t>Að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geta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flogið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úr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hreiðrinu</a:t>
            </a:r>
            <a:r>
              <a:rPr lang="en-US" sz="4000" dirty="0">
                <a:ea typeface="Arial" charset="0"/>
                <a:cs typeface="Arial" charset="0"/>
              </a:rPr>
              <a:t>”</a:t>
            </a:r>
          </a:p>
          <a:p>
            <a:pPr algn="ctr"/>
            <a:endParaRPr lang="en-US" sz="2800" i="1" dirty="0">
              <a:ea typeface="Arial" charset="0"/>
              <a:cs typeface="Arial" charset="0"/>
            </a:endParaRPr>
          </a:p>
          <a:p>
            <a:pPr algn="ctr"/>
            <a:r>
              <a:rPr lang="en-US" sz="2800" i="1" dirty="0">
                <a:ea typeface="Arial" charset="0"/>
                <a:cs typeface="Arial" charset="0"/>
              </a:rPr>
              <a:t>Gísli Örn Bjarnhéðinsson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95E9A2-9C9C-4D1A-B30F-A990ED955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714" y="1633974"/>
            <a:ext cx="2137412" cy="213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C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9320" y="4466968"/>
            <a:ext cx="6499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ea typeface="Arial" charset="0"/>
                <a:cs typeface="Arial" charset="0"/>
              </a:rPr>
              <a:t>Takk</a:t>
            </a:r>
            <a:r>
              <a:rPr lang="en-US" sz="2800" i="1" dirty="0">
                <a:ea typeface="Arial" charset="0"/>
                <a:cs typeface="Arial" charset="0"/>
              </a:rPr>
              <a:t> </a:t>
            </a:r>
            <a:r>
              <a:rPr lang="en-US" sz="2800" i="1" dirty="0" err="1">
                <a:ea typeface="Arial" charset="0"/>
                <a:cs typeface="Arial" charset="0"/>
              </a:rPr>
              <a:t>fyrir</a:t>
            </a:r>
            <a:endParaRPr lang="en-US" sz="2800" i="1" dirty="0">
              <a:ea typeface="Arial" charset="0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95E9A2-9C9C-4D1A-B30F-A990ED955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714" y="1633974"/>
            <a:ext cx="2137412" cy="213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525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3001" y="3957344"/>
            <a:ext cx="8565998" cy="2528748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˗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Fyrstu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kaupendur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þurfa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leggja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hart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sér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!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Raunhæfar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væntingar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˗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Samfélagið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þarf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skapa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viðráðanleg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aðlaðandi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tækifæri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stökkpall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˗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Hugvitsamlega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hönnun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byggingaraðferðir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457200" algn="l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˗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Hugmyndafræði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styður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kaupanda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margnota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hleypir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næstu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kynslóðum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líka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5EA7571-FF60-4C30-B1E7-10BAF60B65C6}"/>
              </a:ext>
            </a:extLst>
          </p:cNvPr>
          <p:cNvSpPr txBox="1">
            <a:spLocks/>
          </p:cNvSpPr>
          <p:nvPr/>
        </p:nvSpPr>
        <p:spPr>
          <a:xfrm>
            <a:off x="5139179" y="732481"/>
            <a:ext cx="6631097" cy="24090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8000" dirty="0"/>
              <a:t>	</a:t>
            </a:r>
            <a:r>
              <a:rPr lang="en-US" sz="8000" i="1" dirty="0" err="1"/>
              <a:t>Fyrstu</a:t>
            </a:r>
            <a:r>
              <a:rPr lang="en-US" sz="8000" dirty="0"/>
              <a:t> </a:t>
            </a:r>
            <a:r>
              <a:rPr lang="en-US" sz="80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kaup</a:t>
            </a:r>
            <a:r>
              <a:rPr lang="en-US" sz="8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   </a:t>
            </a:r>
            <a:r>
              <a:rPr lang="en-US" sz="8000" dirty="0"/>
              <a:t>		</a:t>
            </a:r>
            <a:r>
              <a:rPr lang="en-US" sz="8000" dirty="0" err="1">
                <a:latin typeface="Script MT Bold" panose="03040602040607080904" pitchFamily="66" charset="0"/>
              </a:rPr>
              <a:t>Lága</a:t>
            </a:r>
            <a:r>
              <a:rPr lang="en-US" sz="8000" dirty="0">
                <a:latin typeface="Script MT Bold" panose="03040602040607080904" pitchFamily="66" charset="0"/>
              </a:rPr>
              <a:t> </a:t>
            </a:r>
            <a:r>
              <a:rPr lang="en-US" sz="8000" dirty="0" err="1">
                <a:latin typeface="Script MT Bold" panose="03040602040607080904" pitchFamily="66" charset="0"/>
              </a:rPr>
              <a:t>útborgun</a:t>
            </a:r>
            <a:r>
              <a:rPr lang="en-US" sz="8000" dirty="0">
                <a:latin typeface="Script MT Bold" panose="03040602040607080904" pitchFamily="66" charset="0"/>
              </a:rPr>
              <a:t>!</a:t>
            </a:r>
          </a:p>
          <a:p>
            <a:pPr algn="l">
              <a:lnSpc>
                <a:spcPct val="120000"/>
              </a:lnSpc>
            </a:pPr>
            <a:r>
              <a:rPr lang="en-US" sz="8000" dirty="0" err="1">
                <a:latin typeface="Bookman Old Style" panose="02050604050505020204" pitchFamily="18" charset="0"/>
              </a:rPr>
              <a:t>Hagkvæmt</a:t>
            </a:r>
            <a:r>
              <a:rPr lang="en-US" sz="8000" dirty="0"/>
              <a:t>! 		</a:t>
            </a:r>
            <a:r>
              <a:rPr lang="en-US" sz="8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Lága</a:t>
            </a:r>
            <a:r>
              <a:rPr lang="en-US" sz="8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8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greiðslubyrði</a:t>
            </a:r>
            <a:r>
              <a:rPr lang="en-US" sz="8000" dirty="0">
                <a:latin typeface="Calibri Light" panose="020F0302020204030204" pitchFamily="34" charset="0"/>
                <a:cs typeface="Calibri Light" panose="020F0302020204030204" pitchFamily="34" charset="0"/>
              </a:rPr>
              <a:t>!</a:t>
            </a:r>
          </a:p>
          <a:p>
            <a:pPr algn="l">
              <a:lnSpc>
                <a:spcPct val="120000"/>
              </a:lnSpc>
            </a:pPr>
            <a:r>
              <a:rPr lang="en-US" sz="8000" dirty="0"/>
              <a:t>    	 </a:t>
            </a:r>
            <a:r>
              <a:rPr lang="en-US" sz="8000" b="1" i="1" dirty="0" err="1"/>
              <a:t>Húsnæðisöryggi</a:t>
            </a:r>
            <a:r>
              <a:rPr lang="en-US" sz="8000" b="1" i="1" dirty="0"/>
              <a:t>!       	  </a:t>
            </a:r>
            <a:r>
              <a:rPr lang="en-US" sz="8000" dirty="0" err="1"/>
              <a:t>Að</a:t>
            </a:r>
            <a:r>
              <a:rPr lang="en-US" sz="8000" dirty="0"/>
              <a:t> </a:t>
            </a:r>
            <a:r>
              <a:rPr lang="en-US" sz="8000" dirty="0" err="1"/>
              <a:t>geta</a:t>
            </a:r>
            <a:r>
              <a:rPr lang="en-US" sz="8000" dirty="0"/>
              <a:t> </a:t>
            </a:r>
            <a:r>
              <a:rPr lang="en-US" sz="8000" dirty="0" err="1"/>
              <a:t>sparað</a:t>
            </a:r>
            <a:r>
              <a:rPr lang="en-US" sz="8000" dirty="0"/>
              <a:t>!  </a:t>
            </a:r>
          </a:p>
          <a:p>
            <a:pPr algn="l">
              <a:lnSpc>
                <a:spcPct val="120000"/>
              </a:lnSpc>
            </a:pP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Eignast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eigið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fé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!     </a:t>
            </a:r>
            <a:r>
              <a:rPr lang="en-US" sz="8000" dirty="0">
                <a:latin typeface="Arial Black" panose="020B0A04020102020204" pitchFamily="34" charset="0"/>
              </a:rPr>
              <a:t>	    </a:t>
            </a:r>
            <a:r>
              <a:rPr lang="en-US" sz="8000" dirty="0" err="1">
                <a:latin typeface="Arial" panose="020B0604020202020204" pitchFamily="34" charset="0"/>
                <a:cs typeface="Arial" panose="020B0604020202020204" pitchFamily="34" charset="0"/>
              </a:rPr>
              <a:t>Sveigjanleika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algn="l">
              <a:lnSpc>
                <a:spcPct val="120000"/>
              </a:lnSpc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	        </a:t>
            </a:r>
            <a:r>
              <a:rPr lang="en-US" sz="8000" dirty="0" err="1">
                <a:latin typeface="Segoe Script" panose="030B0504020000000003" pitchFamily="66" charset="0"/>
                <a:cs typeface="Arial" panose="020B0604020202020204" pitchFamily="34" charset="0"/>
              </a:rPr>
              <a:t>Vistvænt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!  	</a:t>
            </a:r>
            <a:r>
              <a:rPr lang="en-US" sz="8000" dirty="0" err="1">
                <a:latin typeface="Arial Narrow" panose="020B0606020202030204" pitchFamily="34" charset="0"/>
                <a:cs typeface="Arial" panose="020B0604020202020204" pitchFamily="34" charset="0"/>
              </a:rPr>
              <a:t>Lág</a:t>
            </a:r>
            <a:r>
              <a:rPr lang="en-US" sz="80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>
                <a:latin typeface="Arial Narrow" panose="020B0606020202030204" pitchFamily="34" charset="0"/>
                <a:cs typeface="Arial" panose="020B0604020202020204" pitchFamily="34" charset="0"/>
              </a:rPr>
              <a:t>skuldsetning</a:t>
            </a:r>
            <a:r>
              <a:rPr lang="en-US" sz="8000" dirty="0">
                <a:latin typeface="Arial Narrow" panose="020B0606020202030204" pitchFamily="34" charset="0"/>
                <a:cs typeface="Arial" panose="020B0604020202020204" pitchFamily="34" charset="0"/>
              </a:rPr>
              <a:t>?    </a:t>
            </a:r>
            <a:r>
              <a:rPr lang="en-US" sz="8000" b="1" i="1" dirty="0" err="1">
                <a:latin typeface="Arial Narrow" panose="020B0606020202030204" pitchFamily="34" charset="0"/>
                <a:cs typeface="Arial" panose="020B0604020202020204" pitchFamily="34" charset="0"/>
              </a:rPr>
              <a:t>Staðsetning</a:t>
            </a:r>
            <a:endParaRPr lang="en-US" sz="8000" b="1" i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6DEFED-F1DF-44CE-9D9A-BF4ABB5F0B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68" t="1173" r="14100" b="-1173"/>
          <a:stretch/>
        </p:blipFill>
        <p:spPr>
          <a:xfrm>
            <a:off x="1620252" y="900252"/>
            <a:ext cx="2716383" cy="252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0D7B9-D0B8-4D23-B79F-7DC675BFA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97" y="5977784"/>
            <a:ext cx="4423003" cy="1019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2000" dirty="0"/>
              <a:t>Lóðaverð 5m á einingu í forsendum.</a:t>
            </a:r>
          </a:p>
          <a:p>
            <a:pPr marL="0" indent="0">
              <a:buNone/>
            </a:pPr>
            <a:r>
              <a:rPr lang="is-IS" sz="2000" dirty="0"/>
              <a:t>Af 2,5m  eru 500þ.kr. í eigin efniskaup.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EA8AAB-D701-483E-AB20-E8E0990EA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55" b="17136"/>
          <a:stretch/>
        </p:blipFill>
        <p:spPr>
          <a:xfrm>
            <a:off x="1916764" y="880216"/>
            <a:ext cx="8422644" cy="360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9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0D7B9-D0B8-4D23-B79F-7DC675BFA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804" y="1355813"/>
            <a:ext cx="8439149" cy="53121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s-IS" dirty="0"/>
              <a:t>Byggja litlar hagkvæmar einingar – </a:t>
            </a:r>
            <a:r>
              <a:rPr lang="is-IS" i="1" dirty="0"/>
              <a:t>lægra einingaverð.</a:t>
            </a:r>
          </a:p>
          <a:p>
            <a:pPr marL="0" indent="0">
              <a:buNone/>
            </a:pPr>
            <a:r>
              <a:rPr lang="is-IS" sz="2000" i="1" dirty="0"/>
              <a:t>40 fm 2ja. 55-60fm 3ja.herb.</a:t>
            </a:r>
          </a:p>
          <a:p>
            <a:pPr marL="0" indent="0">
              <a:buNone/>
            </a:pPr>
            <a:endParaRPr lang="is-IS" sz="4800" dirty="0"/>
          </a:p>
          <a:p>
            <a:pPr marL="0" indent="0">
              <a:buNone/>
            </a:pPr>
            <a:r>
              <a:rPr lang="is-IS" dirty="0"/>
              <a:t>Kaupandi með í fjármögnun verkefnis, tryggt af banka – </a:t>
            </a:r>
            <a:r>
              <a:rPr lang="is-IS" i="1" dirty="0"/>
              <a:t>lægri fjármagnskostnaður.</a:t>
            </a:r>
          </a:p>
          <a:p>
            <a:pPr marL="0" indent="0">
              <a:buNone/>
            </a:pPr>
            <a:endParaRPr lang="is-IS" i="1" dirty="0"/>
          </a:p>
          <a:p>
            <a:pPr marL="0" indent="0">
              <a:buNone/>
            </a:pPr>
            <a:endParaRPr lang="is-IS" sz="900" i="1" dirty="0"/>
          </a:p>
          <a:p>
            <a:pPr marL="0" indent="0">
              <a:buNone/>
            </a:pPr>
            <a:r>
              <a:rPr lang="is-IS" i="1" dirty="0"/>
              <a:t>DIY</a:t>
            </a:r>
            <a:r>
              <a:rPr lang="is-IS" dirty="0"/>
              <a:t> - Kaupandi klára einfaldari innviði sjálfur á hagkvæman einfaldan hátt að eigin smekk. </a:t>
            </a:r>
            <a:r>
              <a:rPr lang="is-IS" b="1" dirty="0"/>
              <a:t>Námskeið, ráðgjöf og byggingastjórn innifalinn</a:t>
            </a:r>
            <a:r>
              <a:rPr lang="is-IS" dirty="0"/>
              <a:t>. Afslættir hjá birgjum – </a:t>
            </a:r>
            <a:r>
              <a:rPr lang="is-IS" i="1" dirty="0"/>
              <a:t>lægri</a:t>
            </a:r>
            <a:r>
              <a:rPr lang="is-IS" dirty="0"/>
              <a:t> </a:t>
            </a:r>
            <a:r>
              <a:rPr lang="is-IS" i="1" dirty="0"/>
              <a:t>stofnkostnaður</a:t>
            </a:r>
            <a:r>
              <a:rPr lang="is-IS" dirty="0"/>
              <a:t>.</a:t>
            </a:r>
          </a:p>
          <a:p>
            <a:pPr marL="0" indent="0">
              <a:buNone/>
            </a:pPr>
            <a:endParaRPr lang="is-IS" dirty="0"/>
          </a:p>
          <a:p>
            <a:pPr marL="0" indent="0">
              <a:buNone/>
            </a:pPr>
            <a:r>
              <a:rPr lang="is-IS" dirty="0"/>
              <a:t>Að hjálpa fólki að hjálpa sér sjálft 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8D66C9-269B-47CE-891F-DCCA01C336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53" t="13918" r="8910" b="6567"/>
          <a:stretch/>
        </p:blipFill>
        <p:spPr>
          <a:xfrm>
            <a:off x="861134" y="887767"/>
            <a:ext cx="2263806" cy="14115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366B32-01B3-4351-AF1B-4292254379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84" t="8337" r="23143" b="10945"/>
          <a:stretch/>
        </p:blipFill>
        <p:spPr>
          <a:xfrm>
            <a:off x="1109709" y="4154751"/>
            <a:ext cx="1677879" cy="1536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ED2FF2-65B0-46D7-A01A-21462836E9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162" t="27064" r="18735" b="19609"/>
          <a:stretch/>
        </p:blipFill>
        <p:spPr>
          <a:xfrm>
            <a:off x="583427" y="2627789"/>
            <a:ext cx="2639167" cy="119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4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0D7B9-D0B8-4D23-B79F-7DC675BFA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1400" y="488272"/>
            <a:ext cx="7687322" cy="5885896"/>
          </a:xfrm>
        </p:spPr>
        <p:txBody>
          <a:bodyPr>
            <a:normAutofit/>
          </a:bodyPr>
          <a:lstStyle/>
          <a:p>
            <a:endParaRPr lang="is-IS" dirty="0"/>
          </a:p>
          <a:p>
            <a:pPr marL="0" indent="0">
              <a:buNone/>
            </a:pPr>
            <a:r>
              <a:rPr lang="is-IS" dirty="0"/>
              <a:t>Hluti leiga / hluti kaup.  Eiginfjármyndun í gegnum sameiginlegt eignarhald </a:t>
            </a:r>
            <a:r>
              <a:rPr lang="is-IS" sz="2400" dirty="0"/>
              <a:t>(e. share ownership / rent to buy). </a:t>
            </a:r>
            <a:r>
              <a:rPr lang="is-IS" dirty="0"/>
              <a:t>Stigvaxandi eigið fé. Leiga víkur fyrir eigin fé.</a:t>
            </a:r>
          </a:p>
          <a:p>
            <a:endParaRPr lang="is-IS" sz="5400" dirty="0"/>
          </a:p>
          <a:p>
            <a:pPr marL="0" indent="0">
              <a:buNone/>
            </a:pPr>
            <a:r>
              <a:rPr lang="is-IS" dirty="0"/>
              <a:t>Deililausnir auka gæði og lækka kostnað </a:t>
            </a:r>
            <a:r>
              <a:rPr lang="is-IS" sz="2400" dirty="0"/>
              <a:t>(gestaherb., þvottahús, félagsrými, deilibíll, netþjónusta ofl.).</a:t>
            </a:r>
          </a:p>
          <a:p>
            <a:endParaRPr lang="is-IS" sz="1600" dirty="0"/>
          </a:p>
          <a:p>
            <a:pPr marL="0" indent="0">
              <a:buNone/>
            </a:pPr>
            <a:endParaRPr lang="is-IS" sz="4400" dirty="0"/>
          </a:p>
          <a:p>
            <a:pPr marL="0" indent="0">
              <a:buNone/>
            </a:pPr>
            <a:r>
              <a:rPr lang="is-IS" dirty="0"/>
              <a:t>Breyttar þarfir – ný kynslóð tekur við. Söluverð bundið vísitölu fasteignaverðs til að tryggja hagkvæmni og aðgang næstu kynslóða</a:t>
            </a:r>
            <a:r>
              <a:rPr lang="is-IS" i="1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F1DC9D-5784-49EE-B754-D8132148B7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49" r="18913"/>
          <a:stretch/>
        </p:blipFill>
        <p:spPr>
          <a:xfrm>
            <a:off x="1178383" y="4732236"/>
            <a:ext cx="1875538" cy="1829058"/>
          </a:xfrm>
          <a:prstGeom prst="rect">
            <a:avLst/>
          </a:prstGeom>
        </p:spPr>
      </p:pic>
      <p:pic>
        <p:nvPicPr>
          <p:cNvPr id="1026" name="6D295D3B-5BB5-4C42-B791-1A61AF849794" descr="C0C9B47B-2196-47A7-BB17-78F923611D23">
            <a:extLst>
              <a:ext uri="{FF2B5EF4-FFF2-40B4-BE49-F238E27FC236}">
                <a16:creationId xmlns:a16="http://schemas.microsoft.com/office/drawing/2014/main" id="{A27FC02E-5107-4169-8F7E-A57BEFA4AB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9" r="20715"/>
          <a:stretch/>
        </p:blipFill>
        <p:spPr bwMode="auto">
          <a:xfrm>
            <a:off x="212728" y="2880804"/>
            <a:ext cx="1280592" cy="148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86A477-1EAE-4BDD-9299-9C8F100C20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02" r="21811"/>
          <a:stretch/>
        </p:blipFill>
        <p:spPr>
          <a:xfrm>
            <a:off x="1462297" y="2880804"/>
            <a:ext cx="1280591" cy="14814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02AFD9-FC62-40F2-B399-2DCD87FFD0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561" r="23608"/>
          <a:stretch/>
        </p:blipFill>
        <p:spPr>
          <a:xfrm>
            <a:off x="2767893" y="2880804"/>
            <a:ext cx="1207094" cy="14814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48BE56-796A-4CAE-8509-BABD6C7D97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636" y="834508"/>
            <a:ext cx="2492900" cy="158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6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1647938"/>
            <a:ext cx="7047492" cy="42099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648" y="1320024"/>
            <a:ext cx="4802102" cy="5795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225" y="417418"/>
            <a:ext cx="9144000" cy="1497858"/>
          </a:xfrm>
        </p:spPr>
        <p:txBody>
          <a:bodyPr>
            <a:normAutofit/>
          </a:bodyPr>
          <a:lstStyle/>
          <a:p>
            <a:r>
              <a:rPr lang="en-US" sz="3200" dirty="0" err="1"/>
              <a:t>Dæmi</a:t>
            </a:r>
            <a:r>
              <a:rPr lang="en-US" sz="3200" dirty="0"/>
              <a:t> um </a:t>
            </a:r>
            <a:r>
              <a:rPr lang="en-US" sz="3200" dirty="0" err="1"/>
              <a:t>teikningar</a:t>
            </a:r>
            <a:r>
              <a:rPr lang="en-US" sz="3200" dirty="0"/>
              <a:t> </a:t>
            </a:r>
            <a:r>
              <a:rPr lang="en-US" sz="3200" dirty="0" err="1"/>
              <a:t>með</a:t>
            </a:r>
            <a:r>
              <a:rPr lang="en-US" sz="3200" dirty="0"/>
              <a:t> og </a:t>
            </a:r>
            <a:r>
              <a:rPr lang="en-US" sz="3200" dirty="0" err="1"/>
              <a:t>án</a:t>
            </a:r>
            <a:r>
              <a:rPr lang="en-US" sz="3200" dirty="0"/>
              <a:t> </a:t>
            </a:r>
            <a:r>
              <a:rPr lang="en-US" sz="3200" dirty="0" err="1"/>
              <a:t>innréttinga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 err="1"/>
              <a:t>typa</a:t>
            </a:r>
            <a:r>
              <a:rPr lang="en-US" sz="3200" dirty="0"/>
              <a:t> A (studio/2ja herb 40fm) </a:t>
            </a:r>
            <a:br>
              <a:rPr lang="en-US" sz="3200" dirty="0"/>
            </a:br>
            <a:r>
              <a:rPr lang="en-US" sz="3200" dirty="0" err="1"/>
              <a:t>typa</a:t>
            </a:r>
            <a:r>
              <a:rPr lang="en-US" sz="3200" dirty="0"/>
              <a:t> B (3ja herb. 57fm):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CD6934-6674-446B-9FD9-9C1975F10BAD}"/>
              </a:ext>
            </a:extLst>
          </p:cNvPr>
          <p:cNvGrpSpPr/>
          <p:nvPr/>
        </p:nvGrpSpPr>
        <p:grpSpPr>
          <a:xfrm>
            <a:off x="190500" y="6106235"/>
            <a:ext cx="3632234" cy="668693"/>
            <a:chOff x="4076700" y="2097755"/>
            <a:chExt cx="3632234" cy="66869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EED6D11-EC7E-4028-B85F-CA8A8BB0D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74103" y="2248931"/>
              <a:ext cx="934831" cy="32479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91610BA-C87B-4347-95C0-78A0A838A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76700" y="2097755"/>
              <a:ext cx="1614082" cy="62714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781D3C0-9D6D-40E0-AE38-6ADFC2B4C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69442" y="2097755"/>
              <a:ext cx="706951" cy="6686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76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261187" y="347439"/>
            <a:ext cx="11036459" cy="83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/>
              <a:t>Hvernig</a:t>
            </a:r>
            <a:r>
              <a:rPr lang="en-US" sz="2800" dirty="0"/>
              <a:t> </a:t>
            </a:r>
            <a:r>
              <a:rPr lang="en-US" sz="2800" dirty="0" err="1"/>
              <a:t>þarf</a:t>
            </a:r>
            <a:r>
              <a:rPr lang="en-US" sz="2800" dirty="0"/>
              <a:t> </a:t>
            </a:r>
            <a:r>
              <a:rPr lang="en-US" sz="2800" dirty="0" err="1"/>
              <a:t>eldhús</a:t>
            </a:r>
            <a:r>
              <a:rPr lang="en-US" sz="2800" dirty="0"/>
              <a:t> </a:t>
            </a:r>
            <a:r>
              <a:rPr lang="en-US" sz="2800" dirty="0" err="1"/>
              <a:t>að</a:t>
            </a:r>
            <a:r>
              <a:rPr lang="en-US" sz="2800" dirty="0"/>
              <a:t> </a:t>
            </a:r>
            <a:r>
              <a:rPr lang="en-US" sz="2800" dirty="0" err="1"/>
              <a:t>vera</a:t>
            </a:r>
            <a:r>
              <a:rPr lang="en-US" sz="2800" dirty="0"/>
              <a:t>…     </a:t>
            </a:r>
            <a:r>
              <a:rPr lang="en-US" sz="2800" dirty="0" err="1"/>
              <a:t>þegar</a:t>
            </a:r>
            <a:r>
              <a:rPr lang="en-US" sz="2800" dirty="0"/>
              <a:t> </a:t>
            </a:r>
            <a:r>
              <a:rPr lang="en-US" sz="2800" dirty="0" err="1"/>
              <a:t>maður</a:t>
            </a:r>
            <a:r>
              <a:rPr lang="en-US" sz="2800" dirty="0"/>
              <a:t> </a:t>
            </a:r>
            <a:r>
              <a:rPr lang="en-US" sz="2800" dirty="0" err="1"/>
              <a:t>er</a:t>
            </a:r>
            <a:r>
              <a:rPr lang="en-US" sz="2800" dirty="0"/>
              <a:t> </a:t>
            </a:r>
            <a:r>
              <a:rPr lang="en-US" sz="2800" dirty="0" err="1"/>
              <a:t>ungur</a:t>
            </a:r>
            <a:r>
              <a:rPr lang="en-US" sz="2800" dirty="0"/>
              <a:t> og </a:t>
            </a:r>
            <a:r>
              <a:rPr lang="en-US" sz="2800" dirty="0" err="1"/>
              <a:t>ástfanginn</a:t>
            </a:r>
            <a:r>
              <a:rPr lang="en-US" sz="2800" dirty="0"/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BC6842-1FC0-4B48-AC70-66CEEDD20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8869" y="1275759"/>
            <a:ext cx="3162299" cy="31622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49DE61-0191-40C2-A734-87EAD1349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452" y="2290462"/>
            <a:ext cx="3162299" cy="34486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221A79-E803-4997-A612-F0B573F07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217" y="1742774"/>
            <a:ext cx="3966843" cy="292417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CB74B25-BE4B-48B4-B2E0-A18DFFC07D0B}"/>
              </a:ext>
            </a:extLst>
          </p:cNvPr>
          <p:cNvSpPr txBox="1">
            <a:spLocks/>
          </p:cNvSpPr>
          <p:nvPr/>
        </p:nvSpPr>
        <p:spPr>
          <a:xfrm>
            <a:off x="164941" y="5693139"/>
            <a:ext cx="11862118" cy="1061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i="1" dirty="0" err="1"/>
              <a:t>Kennir</a:t>
            </a:r>
            <a:r>
              <a:rPr lang="en-US" sz="2800" i="1" dirty="0"/>
              <a:t> </a:t>
            </a:r>
            <a:r>
              <a:rPr lang="en-US" sz="2800" i="1" dirty="0" err="1"/>
              <a:t>ráðdeild</a:t>
            </a:r>
            <a:r>
              <a:rPr lang="en-US" sz="2800" i="1" dirty="0"/>
              <a:t> og </a:t>
            </a:r>
            <a:r>
              <a:rPr lang="en-US" sz="2800" i="1" dirty="0" err="1"/>
              <a:t>sparnað</a:t>
            </a:r>
            <a:r>
              <a:rPr lang="en-US" sz="2800" i="1" dirty="0"/>
              <a:t> … </a:t>
            </a:r>
            <a:r>
              <a:rPr lang="en-US" sz="2800" i="1" dirty="0" err="1"/>
              <a:t>kaupum</a:t>
            </a:r>
            <a:r>
              <a:rPr lang="en-US" sz="2800" i="1" dirty="0"/>
              <a:t> </a:t>
            </a:r>
            <a:r>
              <a:rPr lang="en-US" sz="2800" i="1" dirty="0" err="1"/>
              <a:t>betra</a:t>
            </a:r>
            <a:r>
              <a:rPr lang="en-US" sz="2800" i="1" dirty="0"/>
              <a:t> </a:t>
            </a:r>
            <a:r>
              <a:rPr lang="en-US" sz="2800" i="1" dirty="0" err="1"/>
              <a:t>þegar</a:t>
            </a:r>
            <a:r>
              <a:rPr lang="en-US" sz="2800" i="1" dirty="0"/>
              <a:t> </a:t>
            </a:r>
            <a:r>
              <a:rPr lang="en-US" sz="2800" i="1" dirty="0" err="1"/>
              <a:t>búið</a:t>
            </a:r>
            <a:r>
              <a:rPr lang="en-US" sz="2800" i="1" dirty="0"/>
              <a:t> </a:t>
            </a:r>
            <a:r>
              <a:rPr lang="en-US" sz="2800" i="1" dirty="0" err="1"/>
              <a:t>er</a:t>
            </a:r>
            <a:r>
              <a:rPr lang="en-US" sz="2800" i="1" dirty="0"/>
              <a:t> </a:t>
            </a:r>
            <a:r>
              <a:rPr lang="en-US" sz="2800" i="1" dirty="0" err="1"/>
              <a:t>að</a:t>
            </a:r>
            <a:r>
              <a:rPr lang="en-US" sz="2800" i="1" dirty="0"/>
              <a:t> </a:t>
            </a:r>
            <a:r>
              <a:rPr lang="en-US" sz="2800" i="1" dirty="0" err="1"/>
              <a:t>safna</a:t>
            </a:r>
            <a:r>
              <a:rPr lang="en-US" sz="2800" i="1" dirty="0"/>
              <a:t>…</a:t>
            </a:r>
          </a:p>
          <a:p>
            <a:r>
              <a:rPr lang="en-US" sz="2800" i="1" dirty="0"/>
              <a:t>									…</a:t>
            </a:r>
            <a:r>
              <a:rPr lang="en-US" sz="2800" i="1" dirty="0" err="1"/>
              <a:t>eða</a:t>
            </a:r>
            <a:r>
              <a:rPr lang="en-US" sz="2800" i="1" dirty="0"/>
              <a:t> </a:t>
            </a:r>
            <a:r>
              <a:rPr lang="en-US" sz="2800" i="1" dirty="0" err="1"/>
              <a:t>látum</a:t>
            </a:r>
            <a:r>
              <a:rPr lang="en-US" sz="2800" i="1" dirty="0"/>
              <a:t> </a:t>
            </a:r>
            <a:r>
              <a:rPr lang="en-US" sz="2800" i="1" dirty="0" err="1"/>
              <a:t>minna</a:t>
            </a:r>
            <a:r>
              <a:rPr lang="en-US" sz="2800" i="1" dirty="0"/>
              <a:t> </a:t>
            </a:r>
            <a:r>
              <a:rPr lang="en-US" sz="2800" i="1" dirty="0" err="1"/>
              <a:t>duga</a:t>
            </a:r>
            <a:r>
              <a:rPr lang="en-US" sz="2800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03597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row: Pentagon 32">
            <a:extLst>
              <a:ext uri="{FF2B5EF4-FFF2-40B4-BE49-F238E27FC236}">
                <a16:creationId xmlns:a16="http://schemas.microsoft.com/office/drawing/2014/main" id="{6A07EEBB-484B-4133-B4BB-7B1DD879BE28}"/>
              </a:ext>
            </a:extLst>
          </p:cNvPr>
          <p:cNvSpPr/>
          <p:nvPr/>
        </p:nvSpPr>
        <p:spPr>
          <a:xfrm>
            <a:off x="4048217" y="866788"/>
            <a:ext cx="8117161" cy="5556939"/>
          </a:xfrm>
          <a:prstGeom prst="homePlate">
            <a:avLst>
              <a:gd name="adj" fmla="val 20772"/>
            </a:avLst>
          </a:prstGeom>
          <a:gradFill>
            <a:gsLst>
              <a:gs pos="41000">
                <a:schemeClr val="accent4">
                  <a:tint val="66000"/>
                  <a:satMod val="160000"/>
                </a:schemeClr>
              </a:gs>
              <a:gs pos="58000">
                <a:schemeClr val="accent4">
                  <a:tint val="44500"/>
                  <a:satMod val="160000"/>
                </a:schemeClr>
              </a:gs>
              <a:gs pos="99000">
                <a:schemeClr val="accent4">
                  <a:tint val="23500"/>
                  <a:satMod val="160000"/>
                  <a:alpha val="0"/>
                  <a:lumMod val="93000"/>
                </a:schemeClr>
              </a:gs>
            </a:gsLst>
            <a:lin ang="108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9F97BE-68F9-4812-B1E2-88966FAAE0B6}"/>
              </a:ext>
            </a:extLst>
          </p:cNvPr>
          <p:cNvCxnSpPr>
            <a:cxnSpLocks/>
          </p:cNvCxnSpPr>
          <p:nvPr/>
        </p:nvCxnSpPr>
        <p:spPr>
          <a:xfrm>
            <a:off x="816751" y="3648718"/>
            <a:ext cx="1037799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0AA250B-1C85-4E76-B638-BA95BDFCDEBD}"/>
              </a:ext>
            </a:extLst>
          </p:cNvPr>
          <p:cNvCxnSpPr>
            <a:cxnSpLocks/>
          </p:cNvCxnSpPr>
          <p:nvPr/>
        </p:nvCxnSpPr>
        <p:spPr>
          <a:xfrm>
            <a:off x="6010185" y="1482573"/>
            <a:ext cx="0" cy="45453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01346AC-4F9C-403A-BD2A-FA2CB626BE51}"/>
              </a:ext>
            </a:extLst>
          </p:cNvPr>
          <p:cNvSpPr txBox="1"/>
          <p:nvPr/>
        </p:nvSpPr>
        <p:spPr>
          <a:xfrm>
            <a:off x="6130158" y="1998584"/>
            <a:ext cx="170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Félagslegt kaupleigukerfi</a:t>
            </a:r>
          </a:p>
          <a:p>
            <a:pPr algn="ctr"/>
            <a:r>
              <a:rPr lang="is-IS" dirty="0"/>
              <a:t>„Verkó“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4C282B-CBFD-49DD-ADBB-60C92B7B0315}"/>
              </a:ext>
            </a:extLst>
          </p:cNvPr>
          <p:cNvSpPr txBox="1"/>
          <p:nvPr/>
        </p:nvSpPr>
        <p:spPr>
          <a:xfrm>
            <a:off x="2022010" y="4587870"/>
            <a:ext cx="1491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Leigufélög á markaði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B7090F-1382-4107-8214-F5C30D57D5BC}"/>
              </a:ext>
            </a:extLst>
          </p:cNvPr>
          <p:cNvSpPr txBox="1"/>
          <p:nvPr/>
        </p:nvSpPr>
        <p:spPr>
          <a:xfrm>
            <a:off x="963417" y="1375345"/>
            <a:ext cx="2226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Almennar íbúðir / ASI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E9F3F1-EB88-4122-8F16-64D16D928344}"/>
              </a:ext>
            </a:extLst>
          </p:cNvPr>
          <p:cNvSpPr txBox="1"/>
          <p:nvPr/>
        </p:nvSpPr>
        <p:spPr>
          <a:xfrm>
            <a:off x="5052523" y="1771201"/>
            <a:ext cx="1491448" cy="372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Búseturéttur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6CF08A-76D2-4437-AF26-AE21626F6097}"/>
              </a:ext>
            </a:extLst>
          </p:cNvPr>
          <p:cNvSpPr txBox="1"/>
          <p:nvPr/>
        </p:nvSpPr>
        <p:spPr>
          <a:xfrm>
            <a:off x="-163878" y="3312295"/>
            <a:ext cx="1269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b="1" dirty="0"/>
              <a:t>Leigjandi</a:t>
            </a:r>
          </a:p>
          <a:p>
            <a:pPr algn="ctr"/>
            <a:r>
              <a:rPr lang="is-IS" b="1" dirty="0"/>
              <a:t>Trygging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8CA35E-13FB-4197-85E9-D29C594C219B}"/>
              </a:ext>
            </a:extLst>
          </p:cNvPr>
          <p:cNvSpPr txBox="1"/>
          <p:nvPr/>
        </p:nvSpPr>
        <p:spPr>
          <a:xfrm>
            <a:off x="10283297" y="3322472"/>
            <a:ext cx="1837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b="1" dirty="0"/>
              <a:t>Fasteignareigandi</a:t>
            </a:r>
          </a:p>
          <a:p>
            <a:pPr algn="ctr"/>
            <a:r>
              <a:rPr lang="is-IS" b="1" dirty="0"/>
              <a:t>Eiginfjár framlag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79C78F-1ACC-40E6-9542-1711E3C9454A}"/>
              </a:ext>
            </a:extLst>
          </p:cNvPr>
          <p:cNvSpPr txBox="1"/>
          <p:nvPr/>
        </p:nvSpPr>
        <p:spPr>
          <a:xfrm>
            <a:off x="5495649" y="413263"/>
            <a:ext cx="102907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800" b="1" baseline="-25000" dirty="0"/>
              <a:t>Öryggi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899DCA-A3E6-4FCA-B1AD-F86763CC4806}"/>
              </a:ext>
            </a:extLst>
          </p:cNvPr>
          <p:cNvSpPr txBox="1"/>
          <p:nvPr/>
        </p:nvSpPr>
        <p:spPr>
          <a:xfrm>
            <a:off x="5638804" y="327574"/>
            <a:ext cx="79056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8000" baseline="-25000" dirty="0"/>
              <a:t>+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154F5F-0920-4DA1-AAB3-934F41CBA1CE}"/>
              </a:ext>
            </a:extLst>
          </p:cNvPr>
          <p:cNvSpPr txBox="1"/>
          <p:nvPr/>
        </p:nvSpPr>
        <p:spPr>
          <a:xfrm>
            <a:off x="5733501" y="5548552"/>
            <a:ext cx="553368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8000" baseline="-25000" dirty="0"/>
              <a:t>-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150D95-0B47-450E-BAFF-93877994A6CE}"/>
              </a:ext>
            </a:extLst>
          </p:cNvPr>
          <p:cNvSpPr txBox="1"/>
          <p:nvPr/>
        </p:nvSpPr>
        <p:spPr>
          <a:xfrm>
            <a:off x="7183149" y="3050685"/>
            <a:ext cx="2444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Kaup/leiga </a:t>
            </a:r>
          </a:p>
          <a:p>
            <a:pPr algn="ctr"/>
            <a:r>
              <a:rPr lang="is-IS" sz="1400" dirty="0"/>
              <a:t>(e. shared ownership/equity)</a:t>
            </a:r>
            <a:endParaRPr lang="is-I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BC2B08-BA22-4D6B-87E8-EE16DD896ECB}"/>
              </a:ext>
            </a:extLst>
          </p:cNvPr>
          <p:cNvSpPr txBox="1"/>
          <p:nvPr/>
        </p:nvSpPr>
        <p:spPr>
          <a:xfrm>
            <a:off x="742233" y="2239049"/>
            <a:ext cx="183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Félagslegar íbúðir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2EC692-46D2-41B8-974B-46BBFA6030F5}"/>
              </a:ext>
            </a:extLst>
          </p:cNvPr>
          <p:cNvSpPr txBox="1"/>
          <p:nvPr/>
        </p:nvSpPr>
        <p:spPr>
          <a:xfrm>
            <a:off x="8102053" y="1936446"/>
            <a:ext cx="1759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Félög með kaup/sölukvaðir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4BA921-D735-4541-A648-ABEB4871F71F}"/>
              </a:ext>
            </a:extLst>
          </p:cNvPr>
          <p:cNvSpPr txBox="1"/>
          <p:nvPr/>
        </p:nvSpPr>
        <p:spPr>
          <a:xfrm>
            <a:off x="582825" y="2925474"/>
            <a:ext cx="183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Stúdentaíbúðir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A31EA2-72C2-45E5-8FA8-835F3C383FEC}"/>
              </a:ext>
            </a:extLst>
          </p:cNvPr>
          <p:cNvSpPr txBox="1"/>
          <p:nvPr/>
        </p:nvSpPr>
        <p:spPr>
          <a:xfrm>
            <a:off x="2127785" y="5381604"/>
            <a:ext cx="1491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Einstaklingar að leigja út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5577C6-5FB1-4C72-A57B-EB44B388DA1F}"/>
              </a:ext>
            </a:extLst>
          </p:cNvPr>
          <p:cNvSpPr txBox="1"/>
          <p:nvPr/>
        </p:nvSpPr>
        <p:spPr>
          <a:xfrm>
            <a:off x="4003087" y="3722653"/>
            <a:ext cx="209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Íbúa-/afnotaréttur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5632AA-9A23-48EF-BD66-35A8F6426CF8}"/>
              </a:ext>
            </a:extLst>
          </p:cNvPr>
          <p:cNvSpPr txBox="1"/>
          <p:nvPr/>
        </p:nvSpPr>
        <p:spPr>
          <a:xfrm>
            <a:off x="9174211" y="6100685"/>
            <a:ext cx="209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>
                <a:solidFill>
                  <a:schemeClr val="accent4">
                    <a:lumMod val="50000"/>
                  </a:schemeClr>
                </a:solidFill>
              </a:rPr>
              <a:t>Eignamyndun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000A23-283B-480A-83F2-FF57CF980C93}"/>
              </a:ext>
            </a:extLst>
          </p:cNvPr>
          <p:cNvSpPr txBox="1"/>
          <p:nvPr/>
        </p:nvSpPr>
        <p:spPr>
          <a:xfrm>
            <a:off x="26622" y="67929"/>
            <a:ext cx="2807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400" dirty="0">
                <a:solidFill>
                  <a:schemeClr val="accent4">
                    <a:lumMod val="50000"/>
                  </a:schemeClr>
                </a:solidFill>
              </a:rPr>
              <a:t>Hvert form hefur kosti og galla !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0D7ECD-CFFA-45EC-BC86-EC8900B65AD6}"/>
              </a:ext>
            </a:extLst>
          </p:cNvPr>
          <p:cNvSpPr txBox="1"/>
          <p:nvPr/>
        </p:nvSpPr>
        <p:spPr>
          <a:xfrm>
            <a:off x="114418" y="6435787"/>
            <a:ext cx="3507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>
                <a:solidFill>
                  <a:schemeClr val="accent4">
                    <a:lumMod val="50000"/>
                  </a:schemeClr>
                </a:solidFill>
              </a:rPr>
              <a:t>Meiri þjónusta/þekktari greiðslur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6AF6DF-F60A-43CA-ABA3-497FD43AD7CE}"/>
              </a:ext>
            </a:extLst>
          </p:cNvPr>
          <p:cNvSpPr txBox="1"/>
          <p:nvPr/>
        </p:nvSpPr>
        <p:spPr>
          <a:xfrm>
            <a:off x="10072464" y="6479041"/>
            <a:ext cx="209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>
                <a:solidFill>
                  <a:schemeClr val="accent4">
                    <a:lumMod val="50000"/>
                  </a:schemeClr>
                </a:solidFill>
              </a:rPr>
              <a:t>Minni þjónusta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DE6CD08-7710-49D0-80D4-466AE9D59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609" y="2876110"/>
            <a:ext cx="480921" cy="4768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76A2AEE-1DE4-4474-8EAC-870D7099A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82" y="1279423"/>
            <a:ext cx="406706" cy="50789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7ADE109-6306-4BCD-98CC-4C1598A6B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14" y="1944611"/>
            <a:ext cx="1286870" cy="33441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1FF85ED-DB60-4EF3-B530-BEF33F3C10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023" y="2618945"/>
            <a:ext cx="901083" cy="34701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103251B-DB0B-43EF-BE93-70E1C227A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7338" y="2610001"/>
            <a:ext cx="862536" cy="38135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198B32D-BEA1-4241-B58E-2EE34F00D5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973" y="4243271"/>
            <a:ext cx="1200162" cy="36986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DDD38B5-11E6-4B41-BDB2-A7373C16DC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7338" y="4734857"/>
            <a:ext cx="619125" cy="73342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50382D7-CD6A-4A97-8E34-25C7F8CCFE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7904" y="4226805"/>
            <a:ext cx="360177" cy="35570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F953E18-947D-4343-A354-B6453F9609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157" y="4141013"/>
            <a:ext cx="967840" cy="35570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5BB4073-856E-41F3-812F-91C3DB0430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00291" y="1602017"/>
            <a:ext cx="1163045" cy="35560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43F7AFC-89D5-4365-8F33-946D0FAF72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22153" y="1446091"/>
            <a:ext cx="335481" cy="40710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41C1EAEF-DEB1-4A33-B5CF-6AD5BA28FB3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79024" y="2201115"/>
            <a:ext cx="673548" cy="21592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D5956272-0D1D-4CA8-9639-BBA6E64787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39221" y="2585248"/>
            <a:ext cx="898835" cy="3366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F62F37-65B2-46BB-8128-77D92FD95B5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8816" y="4656813"/>
            <a:ext cx="789085" cy="29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2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66D472-3B30-4DCB-88A0-F0307BA22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110" y="3508705"/>
            <a:ext cx="3217871" cy="11179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69C320-F2D5-40B7-9410-6E4B203D2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511" y="607966"/>
            <a:ext cx="5121443" cy="19899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BC23E4F-1AAA-42FD-98B9-0EB62DD09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7546" y="2883692"/>
            <a:ext cx="2162222" cy="21622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F4E36F-052C-46F8-840D-1B3A635128BE}"/>
              </a:ext>
            </a:extLst>
          </p:cNvPr>
          <p:cNvSpPr txBox="1"/>
          <p:nvPr/>
        </p:nvSpPr>
        <p:spPr>
          <a:xfrm>
            <a:off x="0" y="6345300"/>
            <a:ext cx="12192000" cy="523220"/>
          </a:xfrm>
          <a:prstGeom prst="rect">
            <a:avLst/>
          </a:prstGeom>
          <a:solidFill>
            <a:srgbClr val="F0CB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ea typeface="Arial" charset="0"/>
                <a:cs typeface="Arial" charset="0"/>
              </a:rPr>
              <a:t>gisli@urdarsel.is </a:t>
            </a:r>
          </a:p>
        </p:txBody>
      </p:sp>
    </p:spTree>
    <p:extLst>
      <p:ext uri="{BB962C8B-B14F-4D97-AF65-F5344CB8AC3E}">
        <p14:creationId xmlns:p14="http://schemas.microsoft.com/office/powerpoint/2010/main" val="2018490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313</Words>
  <Application>Microsoft Office PowerPoint</Application>
  <PresentationFormat>Widescreen</PresentationFormat>
  <Paragraphs>65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Arial Narrow</vt:lpstr>
      <vt:lpstr>Bookman Old Style</vt:lpstr>
      <vt:lpstr>Calibri</vt:lpstr>
      <vt:lpstr>Calibri Light</vt:lpstr>
      <vt:lpstr>Ebrima</vt:lpstr>
      <vt:lpstr>Script MT Bold</vt:lpstr>
      <vt:lpstr>Segoe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Dæmi um teikningar með og án innréttinga  typa A (studio/2ja herb 40fm)  typa B (3ja herb. 57fm):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Þrúður Óskarsdóttir</dc:creator>
  <cp:lastModifiedBy>Gísli Örn Bjarnhéðinsson</cp:lastModifiedBy>
  <cp:revision>131</cp:revision>
  <dcterms:created xsi:type="dcterms:W3CDTF">2018-03-09T14:35:43Z</dcterms:created>
  <dcterms:modified xsi:type="dcterms:W3CDTF">2018-03-15T21:59:21Z</dcterms:modified>
</cp:coreProperties>
</file>