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324" r:id="rId4"/>
    <p:sldId id="305" r:id="rId5"/>
    <p:sldId id="306" r:id="rId6"/>
    <p:sldId id="307" r:id="rId7"/>
    <p:sldId id="308" r:id="rId8"/>
    <p:sldId id="313" r:id="rId9"/>
    <p:sldId id="314" r:id="rId10"/>
    <p:sldId id="315" r:id="rId11"/>
    <p:sldId id="316" r:id="rId12"/>
    <p:sldId id="317" r:id="rId13"/>
    <p:sldId id="309" r:id="rId14"/>
    <p:sldId id="310" r:id="rId15"/>
    <p:sldId id="311" r:id="rId16"/>
    <p:sldId id="318" r:id="rId17"/>
    <p:sldId id="275" r:id="rId18"/>
    <p:sldId id="282" r:id="rId19"/>
    <p:sldId id="321" r:id="rId20"/>
    <p:sldId id="284" r:id="rId21"/>
    <p:sldId id="32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mbur er framtíðin" id="{39AF697D-4441-1844-9BA4-01ABB142FF84}">
          <p14:sldIdLst>
            <p14:sldId id="256"/>
            <p14:sldId id="324"/>
          </p14:sldIdLst>
        </p14:section>
        <p14:section name="Ydda" id="{B48916C0-E658-0E49-B8BC-8CF731ED9469}">
          <p14:sldIdLst>
            <p14:sldId id="305"/>
            <p14:sldId id="306"/>
            <p14:sldId id="307"/>
            <p14:sldId id="308"/>
            <p14:sldId id="313"/>
            <p14:sldId id="314"/>
            <p14:sldId id="315"/>
            <p14:sldId id="316"/>
            <p14:sldId id="317"/>
            <p14:sldId id="309"/>
            <p14:sldId id="310"/>
            <p14:sldId id="311"/>
            <p14:sldId id="318"/>
          </p14:sldIdLst>
        </p14:section>
        <p14:section name="Markaðskönnun" id="{72777C08-530A-F74E-9B57-51D1A7412FC3}">
          <p14:sldIdLst>
            <p14:sldId id="275"/>
            <p14:sldId id="282"/>
            <p14:sldId id="321"/>
            <p14:sldId id="284"/>
            <p14:sldId id="3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1D39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3"/>
    <p:restoredTop sz="94761"/>
  </p:normalViewPr>
  <p:slideViewPr>
    <p:cSldViewPr snapToGrid="0" snapToObjects="1">
      <p:cViewPr varScale="1">
        <p:scale>
          <a:sx n="146" d="100"/>
          <a:sy n="146" d="100"/>
        </p:scale>
        <p:origin x="10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Fermetrar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141451144382601E-17"/>
                  <c:y val="6.1799915231927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1B-9D4C-9574-F7B1F24279D1}"/>
                </c:ext>
              </c:extLst>
            </c:dLbl>
            <c:dLbl>
              <c:idx val="1"/>
              <c:layout>
                <c:manualLayout>
                  <c:x val="2.4154589371980675E-3"/>
                  <c:y val="3.08999576159635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1B-9D4C-9574-F7B1F24279D1}"/>
                </c:ext>
              </c:extLst>
            </c:dLbl>
            <c:dLbl>
              <c:idx val="2"/>
              <c:layout>
                <c:manualLayout>
                  <c:x val="3.6231884057971015E-3"/>
                  <c:y val="2.1629970331174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B1B-9D4C-9574-F7B1F24279D1}"/>
                </c:ext>
              </c:extLst>
            </c:dLbl>
            <c:dLbl>
              <c:idx val="3"/>
              <c:layout>
                <c:manualLayout>
                  <c:x val="-1.2077294685989401E-3"/>
                  <c:y val="-1.8539974569578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B1B-9D4C-9574-F7B1F24279D1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B1B-9D4C-9574-F7B1F24279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venir" panose="02000503020000020003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Minni en 70 m2</c:v>
                </c:pt>
                <c:pt idx="1">
                  <c:v>71 - 85 m2</c:v>
                </c:pt>
                <c:pt idx="2">
                  <c:v>86 - 100 m2</c:v>
                </c:pt>
                <c:pt idx="3">
                  <c:v>101 - 115 m2</c:v>
                </c:pt>
                <c:pt idx="4">
                  <c:v>Stærri en 116 m2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0.1071</c:v>
                </c:pt>
                <c:pt idx="1">
                  <c:v>0.44640000000000002</c:v>
                </c:pt>
                <c:pt idx="2">
                  <c:v>0.41070000000000001</c:v>
                </c:pt>
                <c:pt idx="3">
                  <c:v>3.5700000000000003E-2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B1B-9D4C-9574-F7B1F24279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506026496"/>
        <c:axId val="1506029248"/>
      </c:barChart>
      <c:catAx>
        <c:axId val="150602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Avenir" panose="02000503020000020003" pitchFamily="2" charset="0"/>
                <a:ea typeface="+mn-ea"/>
                <a:cs typeface="+mn-cs"/>
              </a:defRPr>
            </a:pPr>
            <a:endParaRPr lang="en-US"/>
          </a:p>
        </c:txPr>
        <c:crossAx val="1506029248"/>
        <c:crosses val="autoZero"/>
        <c:auto val="1"/>
        <c:lblAlgn val="ctr"/>
        <c:lblOffset val="100"/>
        <c:noMultiLvlLbl val="0"/>
      </c:catAx>
      <c:valAx>
        <c:axId val="1506029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6026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Íbúð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141451144382601E-17"/>
                  <c:y val="6.1799915231927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AB-744A-9087-D17F7FB9583B}"/>
                </c:ext>
              </c:extLst>
            </c:dLbl>
            <c:dLbl>
              <c:idx val="1"/>
              <c:layout>
                <c:manualLayout>
                  <c:x val="2.4154589371980198E-3"/>
                  <c:y val="-1.8539974569578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AB-744A-9087-D17F7FB9583B}"/>
                </c:ext>
              </c:extLst>
            </c:dLbl>
            <c:dLbl>
              <c:idx val="2"/>
              <c:layout>
                <c:manualLayout>
                  <c:x val="-2.0242914979757098E-3"/>
                  <c:y val="-4.32599406623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AAB-744A-9087-D17F7FB958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venir" panose="02000503020000020003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60 m2</c:v>
                </c:pt>
                <c:pt idx="1">
                  <c:v>80 m2</c:v>
                </c:pt>
                <c:pt idx="2">
                  <c:v>110 m2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0.44829999999999998</c:v>
                </c:pt>
                <c:pt idx="1">
                  <c:v>0.37930000000000003</c:v>
                </c:pt>
                <c:pt idx="2">
                  <c:v>0.1724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AB-744A-9087-D17F7FB958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506056704"/>
        <c:axId val="1506059456"/>
      </c:barChart>
      <c:catAx>
        <c:axId val="150605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Avenir" panose="02000503020000020003" pitchFamily="2" charset="0"/>
                <a:ea typeface="+mn-ea"/>
                <a:cs typeface="+mn-cs"/>
              </a:defRPr>
            </a:pPr>
            <a:endParaRPr lang="en-US"/>
          </a:p>
        </c:txPr>
        <c:crossAx val="1506059456"/>
        <c:crosses val="autoZero"/>
        <c:auto val="1"/>
        <c:lblAlgn val="ctr"/>
        <c:lblOffset val="100"/>
        <c:noMultiLvlLbl val="0"/>
      </c:catAx>
      <c:valAx>
        <c:axId val="150605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605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EAE7-2C2D-6543-A35C-28D1EFB76CE1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5AF75-975B-4E47-A227-20A2F30FBC8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19656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AF75-975B-4E47-A227-20A2F30FBC86}" type="slidenum">
              <a:rPr lang="is-IS" smtClean="0"/>
              <a:t>18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62616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1397551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43970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554412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554412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677597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80471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63741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92271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8001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98492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450087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28182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37313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1699536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27143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5164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6549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44236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117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995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995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130872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462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462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1177108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is-IS" noProof="0" dirty="0"/>
          </a:p>
        </p:txBody>
      </p:sp>
    </p:spTree>
    <p:extLst>
      <p:ext uri="{BB962C8B-B14F-4D97-AF65-F5344CB8AC3E}">
        <p14:creationId xmlns:p14="http://schemas.microsoft.com/office/powerpoint/2010/main" val="1035522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80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94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Drag picture to placeholder or click icon to add</a:t>
            </a:r>
            <a:endParaRPr lang="is-I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119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9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30200"/>
            <a:ext cx="10515600" cy="1168401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  <a:endParaRPr lang="is-I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08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s-IS" noProof="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4" t="34827" r="21092" b="37451"/>
          <a:stretch/>
        </p:blipFill>
        <p:spPr>
          <a:xfrm>
            <a:off x="838200" y="5861553"/>
            <a:ext cx="3589549" cy="773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974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Verdana" charset="0"/>
          <a:ea typeface="Verdana" charset="0"/>
          <a:cs typeface="Verdan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50000"/>
            <a:lumOff val="50000"/>
          </a:schemeClr>
        </a:buClr>
        <a:buFont typeface="Courier New" charset="0"/>
        <a:buChar char="o"/>
        <a:defRPr sz="2400" kern="1200">
          <a:solidFill>
            <a:schemeClr val="bg1">
              <a:lumMod val="95000"/>
            </a:schemeClr>
          </a:solidFill>
          <a:latin typeface="Verdana" charset="0"/>
          <a:ea typeface="Verdana" charset="0"/>
          <a:cs typeface="Verdan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50000"/>
            <a:lumOff val="50000"/>
          </a:schemeClr>
        </a:buClr>
        <a:buFont typeface="Courier New" charset="0"/>
        <a:buChar char="o"/>
        <a:defRPr sz="2000" kern="1200">
          <a:solidFill>
            <a:schemeClr val="bg1">
              <a:lumMod val="95000"/>
            </a:schemeClr>
          </a:solidFill>
          <a:latin typeface="Verdana" charset="0"/>
          <a:ea typeface="Verdana" charset="0"/>
          <a:cs typeface="Verdan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50000"/>
            <a:lumOff val="50000"/>
          </a:schemeClr>
        </a:buClr>
        <a:buFont typeface="Courier New" charset="0"/>
        <a:buChar char="o"/>
        <a:defRPr sz="1800" kern="1200">
          <a:solidFill>
            <a:schemeClr val="bg1">
              <a:lumMod val="95000"/>
            </a:schemeClr>
          </a:solidFill>
          <a:latin typeface="Verdana" charset="0"/>
          <a:ea typeface="Verdana" charset="0"/>
          <a:cs typeface="Verdan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50000"/>
            <a:lumOff val="50000"/>
          </a:schemeClr>
        </a:buClr>
        <a:buFont typeface="Courier New" charset="0"/>
        <a:buChar char="o"/>
        <a:defRPr sz="1600" kern="1200">
          <a:solidFill>
            <a:schemeClr val="bg1">
              <a:lumMod val="95000"/>
            </a:schemeClr>
          </a:solidFill>
          <a:latin typeface="Verdana" charset="0"/>
          <a:ea typeface="Verdana" charset="0"/>
          <a:cs typeface="Verdan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50000"/>
            <a:lumOff val="50000"/>
          </a:schemeClr>
        </a:buClr>
        <a:buFont typeface="Courier New" charset="0"/>
        <a:buChar char="o"/>
        <a:defRPr sz="1600" kern="1200">
          <a:solidFill>
            <a:schemeClr val="bg1">
              <a:lumMod val="95000"/>
            </a:schemeClr>
          </a:solidFill>
          <a:latin typeface="Verdana" charset="0"/>
          <a:ea typeface="Verdana" charset="0"/>
          <a:cs typeface="Verdan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46471-3826-1149-A4EC-55CC6F3F5969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3E06E-1777-0C44-8D10-B474FAE89F3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0880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51871"/>
            <a:ext cx="9144000" cy="23542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is-IS" dirty="0">
                <a:latin typeface="Avenir" panose="02000503020000020003" pitchFamily="2" charset="0"/>
              </a:rPr>
              <a:t>Módular</a:t>
            </a:r>
          </a:p>
        </p:txBody>
      </p:sp>
    </p:spTree>
    <p:extLst>
      <p:ext uri="{BB962C8B-B14F-4D97-AF65-F5344CB8AC3E}">
        <p14:creationId xmlns:p14="http://schemas.microsoft.com/office/powerpoint/2010/main" val="1624959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4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52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34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06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94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0"/>
            <a:ext cx="97005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79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775" y="2844802"/>
            <a:ext cx="3854450" cy="1168401"/>
          </a:xfrm>
        </p:spPr>
        <p:txBody>
          <a:bodyPr>
            <a:normAutofit/>
          </a:bodyPr>
          <a:lstStyle/>
          <a:p>
            <a:pPr algn="ctr"/>
            <a:r>
              <a:rPr lang="is-IS" sz="4000" dirty="0">
                <a:latin typeface="Avenir" panose="02000503020000020003" pitchFamily="2" charset="0"/>
              </a:rPr>
              <a:t>Markaðskönnun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850" y="5046583"/>
            <a:ext cx="1943100" cy="155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66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Avenir" panose="02000503020000020003" pitchFamily="2" charset="0"/>
              </a:rPr>
              <a:t>Hve stóra íbúð í m</a:t>
            </a:r>
            <a:r>
              <a:rPr lang="is-IS" baseline="30000" dirty="0">
                <a:latin typeface="Avenir" panose="02000503020000020003" pitchFamily="2" charset="0"/>
              </a:rPr>
              <a:t>2</a:t>
            </a:r>
            <a:r>
              <a:rPr lang="is-IS" dirty="0">
                <a:latin typeface="Avenir" panose="02000503020000020003" pitchFamily="2" charset="0"/>
              </a:rPr>
              <a:t> hefur þú þörf fyrir?</a:t>
            </a:r>
            <a:br>
              <a:rPr lang="is-IS" dirty="0">
                <a:latin typeface="Avenir" panose="02000503020000020003" pitchFamily="2" charset="0"/>
              </a:rPr>
            </a:br>
            <a:r>
              <a:rPr lang="is-IS" sz="1800" dirty="0">
                <a:latin typeface="Avenir" panose="02000503020000020003" pitchFamily="2" charset="0"/>
              </a:rPr>
              <a:t>Svör þeirra sem völdu </a:t>
            </a:r>
            <a:r>
              <a:rPr lang="is-IS" sz="1800" b="1" dirty="0">
                <a:latin typeface="Avenir" panose="02000503020000020003" pitchFamily="2" charset="0"/>
              </a:rPr>
              <a:t>þriggja herbergja fjölbýli</a:t>
            </a:r>
            <a:endParaRPr lang="is-IS" b="1" dirty="0">
              <a:latin typeface="Avenir" panose="02000503020000020003" pitchFamily="2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87074898"/>
              </p:ext>
            </p:extLst>
          </p:nvPr>
        </p:nvGraphicFramePr>
        <p:xfrm>
          <a:off x="838200" y="1825625"/>
          <a:ext cx="10515600" cy="411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0501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Avenir" panose="02000503020000020003" pitchFamily="2" charset="0"/>
              </a:rPr>
              <a:t>Veldu bestu íbúðina</a:t>
            </a:r>
            <a:br>
              <a:rPr lang="is-IS" dirty="0">
                <a:latin typeface="Avenir" panose="02000503020000020003" pitchFamily="2" charset="0"/>
              </a:rPr>
            </a:br>
            <a:r>
              <a:rPr lang="is-IS" sz="1800" dirty="0">
                <a:latin typeface="Avenir" panose="02000503020000020003" pitchFamily="2" charset="0"/>
              </a:rPr>
              <a:t>Tillit tekið til fjárhags</a:t>
            </a:r>
            <a:endParaRPr lang="is-IS" dirty="0">
              <a:latin typeface="Avenir" panose="02000503020000020003" pitchFamily="2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74209660"/>
              </p:ext>
            </p:extLst>
          </p:nvPr>
        </p:nvGraphicFramePr>
        <p:xfrm>
          <a:off x="838200" y="1825625"/>
          <a:ext cx="6273800" cy="411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3816" y="0"/>
            <a:ext cx="472818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2C9841-9868-7847-B970-207B408C42FC}"/>
              </a:ext>
            </a:extLst>
          </p:cNvPr>
          <p:cNvSpPr txBox="1"/>
          <p:nvPr/>
        </p:nvSpPr>
        <p:spPr>
          <a:xfrm>
            <a:off x="7463817" y="2295508"/>
            <a:ext cx="4728182" cy="415630"/>
          </a:xfrm>
          <a:custGeom>
            <a:avLst/>
            <a:gdLst>
              <a:gd name="connsiteX0" fmla="*/ 0 w 4728182"/>
              <a:gd name="connsiteY0" fmla="*/ 0 h 369332"/>
              <a:gd name="connsiteX1" fmla="*/ 4728182 w 4728182"/>
              <a:gd name="connsiteY1" fmla="*/ 0 h 369332"/>
              <a:gd name="connsiteX2" fmla="*/ 4728182 w 4728182"/>
              <a:gd name="connsiteY2" fmla="*/ 369332 h 369332"/>
              <a:gd name="connsiteX3" fmla="*/ 0 w 4728182"/>
              <a:gd name="connsiteY3" fmla="*/ 369332 h 369332"/>
              <a:gd name="connsiteX4" fmla="*/ 0 w 4728182"/>
              <a:gd name="connsiteY4" fmla="*/ 0 h 369332"/>
              <a:gd name="connsiteX0" fmla="*/ 0 w 4728182"/>
              <a:gd name="connsiteY0" fmla="*/ 0 h 390304"/>
              <a:gd name="connsiteX1" fmla="*/ 4728182 w 4728182"/>
              <a:gd name="connsiteY1" fmla="*/ 20972 h 390304"/>
              <a:gd name="connsiteX2" fmla="*/ 4728182 w 4728182"/>
              <a:gd name="connsiteY2" fmla="*/ 390304 h 390304"/>
              <a:gd name="connsiteX3" fmla="*/ 0 w 4728182"/>
              <a:gd name="connsiteY3" fmla="*/ 390304 h 390304"/>
              <a:gd name="connsiteX4" fmla="*/ 0 w 4728182"/>
              <a:gd name="connsiteY4" fmla="*/ 0 h 390304"/>
              <a:gd name="connsiteX0" fmla="*/ 0 w 4728182"/>
              <a:gd name="connsiteY0" fmla="*/ 0 h 390304"/>
              <a:gd name="connsiteX1" fmla="*/ 4723987 w 4728182"/>
              <a:gd name="connsiteY1" fmla="*/ 4194 h 390304"/>
              <a:gd name="connsiteX2" fmla="*/ 4728182 w 4728182"/>
              <a:gd name="connsiteY2" fmla="*/ 390304 h 390304"/>
              <a:gd name="connsiteX3" fmla="*/ 0 w 4728182"/>
              <a:gd name="connsiteY3" fmla="*/ 390304 h 390304"/>
              <a:gd name="connsiteX4" fmla="*/ 0 w 4728182"/>
              <a:gd name="connsiteY4" fmla="*/ 0 h 390304"/>
              <a:gd name="connsiteX0" fmla="*/ 0 w 4728182"/>
              <a:gd name="connsiteY0" fmla="*/ 0 h 419666"/>
              <a:gd name="connsiteX1" fmla="*/ 4723987 w 4728182"/>
              <a:gd name="connsiteY1" fmla="*/ 4194 h 419666"/>
              <a:gd name="connsiteX2" fmla="*/ 4728182 w 4728182"/>
              <a:gd name="connsiteY2" fmla="*/ 419666 h 419666"/>
              <a:gd name="connsiteX3" fmla="*/ 0 w 4728182"/>
              <a:gd name="connsiteY3" fmla="*/ 390304 h 419666"/>
              <a:gd name="connsiteX4" fmla="*/ 0 w 4728182"/>
              <a:gd name="connsiteY4" fmla="*/ 0 h 419666"/>
              <a:gd name="connsiteX0" fmla="*/ 0 w 4728182"/>
              <a:gd name="connsiteY0" fmla="*/ 0 h 419666"/>
              <a:gd name="connsiteX1" fmla="*/ 4723987 w 4728182"/>
              <a:gd name="connsiteY1" fmla="*/ 4194 h 419666"/>
              <a:gd name="connsiteX2" fmla="*/ 4728182 w 4728182"/>
              <a:gd name="connsiteY2" fmla="*/ 419666 h 419666"/>
              <a:gd name="connsiteX3" fmla="*/ 0 w 4728182"/>
              <a:gd name="connsiteY3" fmla="*/ 411277 h 419666"/>
              <a:gd name="connsiteX4" fmla="*/ 0 w 4728182"/>
              <a:gd name="connsiteY4" fmla="*/ 0 h 419666"/>
              <a:gd name="connsiteX0" fmla="*/ 0 w 4728182"/>
              <a:gd name="connsiteY0" fmla="*/ 0 h 463886"/>
              <a:gd name="connsiteX1" fmla="*/ 4723987 w 4728182"/>
              <a:gd name="connsiteY1" fmla="*/ 4194 h 463886"/>
              <a:gd name="connsiteX2" fmla="*/ 4728182 w 4728182"/>
              <a:gd name="connsiteY2" fmla="*/ 419666 h 463886"/>
              <a:gd name="connsiteX3" fmla="*/ 0 w 4728182"/>
              <a:gd name="connsiteY3" fmla="*/ 463886 h 463886"/>
              <a:gd name="connsiteX4" fmla="*/ 0 w 4728182"/>
              <a:gd name="connsiteY4" fmla="*/ 0 h 463886"/>
              <a:gd name="connsiteX0" fmla="*/ 0 w 4728182"/>
              <a:gd name="connsiteY0" fmla="*/ 0 h 472274"/>
              <a:gd name="connsiteX1" fmla="*/ 4723987 w 4728182"/>
              <a:gd name="connsiteY1" fmla="*/ 4194 h 472274"/>
              <a:gd name="connsiteX2" fmla="*/ 4728182 w 4728182"/>
              <a:gd name="connsiteY2" fmla="*/ 472274 h 472274"/>
              <a:gd name="connsiteX3" fmla="*/ 0 w 4728182"/>
              <a:gd name="connsiteY3" fmla="*/ 463886 h 472274"/>
              <a:gd name="connsiteX4" fmla="*/ 0 w 4728182"/>
              <a:gd name="connsiteY4" fmla="*/ 0 h 47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8182" h="472274">
                <a:moveTo>
                  <a:pt x="0" y="0"/>
                </a:moveTo>
                <a:lnTo>
                  <a:pt x="4723987" y="4194"/>
                </a:lnTo>
                <a:cubicBezTo>
                  <a:pt x="4725385" y="132897"/>
                  <a:pt x="4726784" y="343571"/>
                  <a:pt x="4728182" y="472274"/>
                </a:cubicBezTo>
                <a:lnTo>
                  <a:pt x="0" y="46388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dirty="0">
                <a:latin typeface="Avenir" panose="02000503020000020003" pitchFamily="2" charset="0"/>
              </a:rPr>
              <a:t>        60 m</a:t>
            </a:r>
            <a:r>
              <a:rPr lang="is-IS" baseline="30000" dirty="0">
                <a:latin typeface="Avenir" panose="02000503020000020003" pitchFamily="2" charset="0"/>
              </a:rPr>
              <a:t>2</a:t>
            </a:r>
            <a:r>
              <a:rPr lang="is-IS" dirty="0">
                <a:latin typeface="Avenir" panose="02000503020000020003" pitchFamily="2" charset="0"/>
              </a:rPr>
              <a:t> - 22,4 millj. kr.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E5507D-C391-B346-8ED6-2EEA46EB32CB}"/>
              </a:ext>
            </a:extLst>
          </p:cNvPr>
          <p:cNvSpPr txBox="1"/>
          <p:nvPr/>
        </p:nvSpPr>
        <p:spPr>
          <a:xfrm>
            <a:off x="7463816" y="4399093"/>
            <a:ext cx="4728183" cy="392826"/>
          </a:xfrm>
          <a:custGeom>
            <a:avLst/>
            <a:gdLst>
              <a:gd name="connsiteX0" fmla="*/ 0 w 4580138"/>
              <a:gd name="connsiteY0" fmla="*/ 0 h 369332"/>
              <a:gd name="connsiteX1" fmla="*/ 4580138 w 4580138"/>
              <a:gd name="connsiteY1" fmla="*/ 0 h 369332"/>
              <a:gd name="connsiteX2" fmla="*/ 4580138 w 4580138"/>
              <a:gd name="connsiteY2" fmla="*/ 369332 h 369332"/>
              <a:gd name="connsiteX3" fmla="*/ 0 w 4580138"/>
              <a:gd name="connsiteY3" fmla="*/ 369332 h 369332"/>
              <a:gd name="connsiteX4" fmla="*/ 0 w 4580138"/>
              <a:gd name="connsiteY4" fmla="*/ 0 h 369332"/>
              <a:gd name="connsiteX0" fmla="*/ 0 w 4580138"/>
              <a:gd name="connsiteY0" fmla="*/ 0 h 390304"/>
              <a:gd name="connsiteX1" fmla="*/ 4580138 w 4580138"/>
              <a:gd name="connsiteY1" fmla="*/ 20972 h 390304"/>
              <a:gd name="connsiteX2" fmla="*/ 4580138 w 4580138"/>
              <a:gd name="connsiteY2" fmla="*/ 390304 h 390304"/>
              <a:gd name="connsiteX3" fmla="*/ 0 w 4580138"/>
              <a:gd name="connsiteY3" fmla="*/ 390304 h 390304"/>
              <a:gd name="connsiteX4" fmla="*/ 0 w 4580138"/>
              <a:gd name="connsiteY4" fmla="*/ 0 h 390304"/>
              <a:gd name="connsiteX0" fmla="*/ 0 w 4584333"/>
              <a:gd name="connsiteY0" fmla="*/ 0 h 390304"/>
              <a:gd name="connsiteX1" fmla="*/ 4584333 w 4584333"/>
              <a:gd name="connsiteY1" fmla="*/ 8388 h 390304"/>
              <a:gd name="connsiteX2" fmla="*/ 4580138 w 4584333"/>
              <a:gd name="connsiteY2" fmla="*/ 390304 h 390304"/>
              <a:gd name="connsiteX3" fmla="*/ 0 w 4584333"/>
              <a:gd name="connsiteY3" fmla="*/ 390304 h 390304"/>
              <a:gd name="connsiteX4" fmla="*/ 0 w 4584333"/>
              <a:gd name="connsiteY4" fmla="*/ 0 h 390304"/>
              <a:gd name="connsiteX0" fmla="*/ 0 w 4588528"/>
              <a:gd name="connsiteY0" fmla="*/ 1 h 390305"/>
              <a:gd name="connsiteX1" fmla="*/ 4588528 w 4588528"/>
              <a:gd name="connsiteY1" fmla="*/ 0 h 390305"/>
              <a:gd name="connsiteX2" fmla="*/ 4580138 w 4588528"/>
              <a:gd name="connsiteY2" fmla="*/ 390305 h 390305"/>
              <a:gd name="connsiteX3" fmla="*/ 0 w 4588528"/>
              <a:gd name="connsiteY3" fmla="*/ 390305 h 390305"/>
              <a:gd name="connsiteX4" fmla="*/ 0 w 4588528"/>
              <a:gd name="connsiteY4" fmla="*/ 1 h 390305"/>
              <a:gd name="connsiteX0" fmla="*/ 0 w 4588528"/>
              <a:gd name="connsiteY0" fmla="*/ 1 h 404319"/>
              <a:gd name="connsiteX1" fmla="*/ 4588528 w 4588528"/>
              <a:gd name="connsiteY1" fmla="*/ 0 h 404319"/>
              <a:gd name="connsiteX2" fmla="*/ 4580138 w 4588528"/>
              <a:gd name="connsiteY2" fmla="*/ 390305 h 404319"/>
              <a:gd name="connsiteX3" fmla="*/ 2082855 w 4588528"/>
              <a:gd name="connsiteY3" fmla="*/ 404319 h 404319"/>
              <a:gd name="connsiteX4" fmla="*/ 0 w 4588528"/>
              <a:gd name="connsiteY4" fmla="*/ 390305 h 404319"/>
              <a:gd name="connsiteX5" fmla="*/ 0 w 4588528"/>
              <a:gd name="connsiteY5" fmla="*/ 1 h 404319"/>
              <a:gd name="connsiteX0" fmla="*/ 0 w 4588528"/>
              <a:gd name="connsiteY0" fmla="*/ 1 h 404319"/>
              <a:gd name="connsiteX1" fmla="*/ 4588528 w 4588528"/>
              <a:gd name="connsiteY1" fmla="*/ 0 h 404319"/>
              <a:gd name="connsiteX2" fmla="*/ 4580138 w 4588528"/>
              <a:gd name="connsiteY2" fmla="*/ 390305 h 404319"/>
              <a:gd name="connsiteX3" fmla="*/ 2082855 w 4588528"/>
              <a:gd name="connsiteY3" fmla="*/ 404319 h 404319"/>
              <a:gd name="connsiteX4" fmla="*/ 0 w 4588528"/>
              <a:gd name="connsiteY4" fmla="*/ 402889 h 404319"/>
              <a:gd name="connsiteX5" fmla="*/ 0 w 4588528"/>
              <a:gd name="connsiteY5" fmla="*/ 1 h 404319"/>
              <a:gd name="connsiteX0" fmla="*/ 0 w 4588528"/>
              <a:gd name="connsiteY0" fmla="*/ 1 h 421896"/>
              <a:gd name="connsiteX1" fmla="*/ 4588528 w 4588528"/>
              <a:gd name="connsiteY1" fmla="*/ 0 h 421896"/>
              <a:gd name="connsiteX2" fmla="*/ 4580138 w 4588528"/>
              <a:gd name="connsiteY2" fmla="*/ 390305 h 421896"/>
              <a:gd name="connsiteX3" fmla="*/ 2082855 w 4588528"/>
              <a:gd name="connsiteY3" fmla="*/ 404319 h 421896"/>
              <a:gd name="connsiteX4" fmla="*/ 0 w 4588528"/>
              <a:gd name="connsiteY4" fmla="*/ 421896 h 421896"/>
              <a:gd name="connsiteX5" fmla="*/ 0 w 4588528"/>
              <a:gd name="connsiteY5" fmla="*/ 1 h 421896"/>
              <a:gd name="connsiteX0" fmla="*/ 0 w 4588528"/>
              <a:gd name="connsiteY0" fmla="*/ 1 h 430039"/>
              <a:gd name="connsiteX1" fmla="*/ 4588528 w 4588528"/>
              <a:gd name="connsiteY1" fmla="*/ 0 h 430039"/>
              <a:gd name="connsiteX2" fmla="*/ 4580138 w 4588528"/>
              <a:gd name="connsiteY2" fmla="*/ 390305 h 430039"/>
              <a:gd name="connsiteX3" fmla="*/ 4545470 w 4588528"/>
              <a:gd name="connsiteY3" fmla="*/ 430039 h 430039"/>
              <a:gd name="connsiteX4" fmla="*/ 2082855 w 4588528"/>
              <a:gd name="connsiteY4" fmla="*/ 404319 h 430039"/>
              <a:gd name="connsiteX5" fmla="*/ 0 w 4588528"/>
              <a:gd name="connsiteY5" fmla="*/ 421896 h 430039"/>
              <a:gd name="connsiteX6" fmla="*/ 0 w 4588528"/>
              <a:gd name="connsiteY6" fmla="*/ 1 h 430039"/>
              <a:gd name="connsiteX0" fmla="*/ 0 w 4588528"/>
              <a:gd name="connsiteY0" fmla="*/ 1 h 430039"/>
              <a:gd name="connsiteX1" fmla="*/ 4588528 w 4588528"/>
              <a:gd name="connsiteY1" fmla="*/ 0 h 430039"/>
              <a:gd name="connsiteX2" fmla="*/ 4580138 w 4588528"/>
              <a:gd name="connsiteY2" fmla="*/ 390305 h 430039"/>
              <a:gd name="connsiteX3" fmla="*/ 4545470 w 4588528"/>
              <a:gd name="connsiteY3" fmla="*/ 430039 h 430039"/>
              <a:gd name="connsiteX4" fmla="*/ 2082855 w 4588528"/>
              <a:gd name="connsiteY4" fmla="*/ 429662 h 430039"/>
              <a:gd name="connsiteX5" fmla="*/ 0 w 4588528"/>
              <a:gd name="connsiteY5" fmla="*/ 421896 h 430039"/>
              <a:gd name="connsiteX6" fmla="*/ 0 w 4588528"/>
              <a:gd name="connsiteY6" fmla="*/ 1 h 430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88528" h="430039">
                <a:moveTo>
                  <a:pt x="0" y="1"/>
                </a:moveTo>
                <a:lnTo>
                  <a:pt x="4588528" y="0"/>
                </a:lnTo>
                <a:cubicBezTo>
                  <a:pt x="4587130" y="127305"/>
                  <a:pt x="4581536" y="263000"/>
                  <a:pt x="4580138" y="390305"/>
                </a:cubicBezTo>
                <a:cubicBezTo>
                  <a:pt x="4566710" y="390878"/>
                  <a:pt x="4558898" y="429466"/>
                  <a:pt x="4545470" y="430039"/>
                </a:cubicBezTo>
                <a:lnTo>
                  <a:pt x="2082855" y="429662"/>
                </a:lnTo>
                <a:lnTo>
                  <a:pt x="0" y="421896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is-IS" dirty="0">
                <a:latin typeface="Avenir" panose="02000503020000020003" pitchFamily="2" charset="0"/>
              </a:rPr>
              <a:t>        80 m</a:t>
            </a:r>
            <a:r>
              <a:rPr lang="is-IS" baseline="30000" dirty="0">
                <a:latin typeface="Avenir" panose="02000503020000020003" pitchFamily="2" charset="0"/>
              </a:rPr>
              <a:t>2</a:t>
            </a:r>
            <a:r>
              <a:rPr lang="is-IS" dirty="0">
                <a:latin typeface="Avenir" panose="02000503020000020003" pitchFamily="2" charset="0"/>
              </a:rPr>
              <a:t> - 30,6 millj. kr.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84A279-60D4-274B-8181-9B7AC680657C}"/>
              </a:ext>
            </a:extLst>
          </p:cNvPr>
          <p:cNvSpPr txBox="1"/>
          <p:nvPr/>
        </p:nvSpPr>
        <p:spPr>
          <a:xfrm>
            <a:off x="7463815" y="6429764"/>
            <a:ext cx="4733972" cy="438780"/>
          </a:xfrm>
          <a:custGeom>
            <a:avLst/>
            <a:gdLst>
              <a:gd name="connsiteX0" fmla="*/ 0 w 4728185"/>
              <a:gd name="connsiteY0" fmla="*/ 0 h 369332"/>
              <a:gd name="connsiteX1" fmla="*/ 4728185 w 4728185"/>
              <a:gd name="connsiteY1" fmla="*/ 0 h 369332"/>
              <a:gd name="connsiteX2" fmla="*/ 4728185 w 4728185"/>
              <a:gd name="connsiteY2" fmla="*/ 369332 h 369332"/>
              <a:gd name="connsiteX3" fmla="*/ 0 w 4728185"/>
              <a:gd name="connsiteY3" fmla="*/ 369332 h 369332"/>
              <a:gd name="connsiteX4" fmla="*/ 0 w 4728185"/>
              <a:gd name="connsiteY4" fmla="*/ 0 h 369332"/>
              <a:gd name="connsiteX0" fmla="*/ 0 w 4736574"/>
              <a:gd name="connsiteY0" fmla="*/ 0 h 407082"/>
              <a:gd name="connsiteX1" fmla="*/ 4736574 w 4736574"/>
              <a:gd name="connsiteY1" fmla="*/ 37750 h 407082"/>
              <a:gd name="connsiteX2" fmla="*/ 4736574 w 4736574"/>
              <a:gd name="connsiteY2" fmla="*/ 407082 h 407082"/>
              <a:gd name="connsiteX3" fmla="*/ 8389 w 4736574"/>
              <a:gd name="connsiteY3" fmla="*/ 407082 h 407082"/>
              <a:gd name="connsiteX4" fmla="*/ 0 w 4736574"/>
              <a:gd name="connsiteY4" fmla="*/ 0 h 407082"/>
              <a:gd name="connsiteX0" fmla="*/ 0 w 4736574"/>
              <a:gd name="connsiteY0" fmla="*/ 0 h 407082"/>
              <a:gd name="connsiteX1" fmla="*/ 4736574 w 4736574"/>
              <a:gd name="connsiteY1" fmla="*/ 4194 h 407082"/>
              <a:gd name="connsiteX2" fmla="*/ 4736574 w 4736574"/>
              <a:gd name="connsiteY2" fmla="*/ 407082 h 407082"/>
              <a:gd name="connsiteX3" fmla="*/ 8389 w 4736574"/>
              <a:gd name="connsiteY3" fmla="*/ 407082 h 407082"/>
              <a:gd name="connsiteX4" fmla="*/ 0 w 4736574"/>
              <a:gd name="connsiteY4" fmla="*/ 0 h 407082"/>
              <a:gd name="connsiteX0" fmla="*/ 0 w 4736574"/>
              <a:gd name="connsiteY0" fmla="*/ 0 h 432249"/>
              <a:gd name="connsiteX1" fmla="*/ 4736574 w 4736574"/>
              <a:gd name="connsiteY1" fmla="*/ 4194 h 432249"/>
              <a:gd name="connsiteX2" fmla="*/ 4736574 w 4736574"/>
              <a:gd name="connsiteY2" fmla="*/ 407082 h 432249"/>
              <a:gd name="connsiteX3" fmla="*/ 4195 w 4736574"/>
              <a:gd name="connsiteY3" fmla="*/ 432249 h 432249"/>
              <a:gd name="connsiteX4" fmla="*/ 0 w 4736574"/>
              <a:gd name="connsiteY4" fmla="*/ 0 h 432249"/>
              <a:gd name="connsiteX0" fmla="*/ 0 w 4736574"/>
              <a:gd name="connsiteY0" fmla="*/ 0 h 440637"/>
              <a:gd name="connsiteX1" fmla="*/ 4736574 w 4736574"/>
              <a:gd name="connsiteY1" fmla="*/ 4194 h 440637"/>
              <a:gd name="connsiteX2" fmla="*/ 4736574 w 4736574"/>
              <a:gd name="connsiteY2" fmla="*/ 440637 h 440637"/>
              <a:gd name="connsiteX3" fmla="*/ 4195 w 4736574"/>
              <a:gd name="connsiteY3" fmla="*/ 432249 h 440637"/>
              <a:gd name="connsiteX4" fmla="*/ 0 w 4736574"/>
              <a:gd name="connsiteY4" fmla="*/ 0 h 440637"/>
              <a:gd name="connsiteX0" fmla="*/ 0 w 4736574"/>
              <a:gd name="connsiteY0" fmla="*/ 0 h 508200"/>
              <a:gd name="connsiteX1" fmla="*/ 4736574 w 4736574"/>
              <a:gd name="connsiteY1" fmla="*/ 4194 h 508200"/>
              <a:gd name="connsiteX2" fmla="*/ 4736574 w 4736574"/>
              <a:gd name="connsiteY2" fmla="*/ 440637 h 508200"/>
              <a:gd name="connsiteX3" fmla="*/ 9994 w 4736574"/>
              <a:gd name="connsiteY3" fmla="*/ 508200 h 508200"/>
              <a:gd name="connsiteX4" fmla="*/ 0 w 4736574"/>
              <a:gd name="connsiteY4" fmla="*/ 0 h 508200"/>
              <a:gd name="connsiteX0" fmla="*/ 0 w 4742371"/>
              <a:gd name="connsiteY0" fmla="*/ 0 h 523493"/>
              <a:gd name="connsiteX1" fmla="*/ 4736574 w 4742371"/>
              <a:gd name="connsiteY1" fmla="*/ 4194 h 523493"/>
              <a:gd name="connsiteX2" fmla="*/ 4742371 w 4742371"/>
              <a:gd name="connsiteY2" fmla="*/ 523493 h 523493"/>
              <a:gd name="connsiteX3" fmla="*/ 9994 w 4742371"/>
              <a:gd name="connsiteY3" fmla="*/ 508200 h 523493"/>
              <a:gd name="connsiteX4" fmla="*/ 0 w 4742371"/>
              <a:gd name="connsiteY4" fmla="*/ 0 h 52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2371" h="523493">
                <a:moveTo>
                  <a:pt x="0" y="0"/>
                </a:moveTo>
                <a:lnTo>
                  <a:pt x="4736574" y="4194"/>
                </a:lnTo>
                <a:cubicBezTo>
                  <a:pt x="4738506" y="177294"/>
                  <a:pt x="4740439" y="350393"/>
                  <a:pt x="4742371" y="523493"/>
                </a:cubicBezTo>
                <a:lnTo>
                  <a:pt x="9994" y="508200"/>
                </a:lnTo>
                <a:cubicBezTo>
                  <a:pt x="8596" y="364117"/>
                  <a:pt x="1398" y="144083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dirty="0">
                <a:latin typeface="Avenir" panose="02000503020000020003" pitchFamily="2" charset="0"/>
              </a:rPr>
              <a:t>        110 m</a:t>
            </a:r>
            <a:r>
              <a:rPr lang="is-IS" baseline="30000" dirty="0">
                <a:latin typeface="Avenir" panose="02000503020000020003" pitchFamily="2" charset="0"/>
              </a:rPr>
              <a:t>2</a:t>
            </a:r>
            <a:r>
              <a:rPr lang="is-IS" dirty="0">
                <a:latin typeface="Avenir" panose="02000503020000020003" pitchFamily="2" charset="0"/>
              </a:rPr>
              <a:t> - 39,2 millj. kr.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F34DF1-F07D-E243-B481-8A8CD6124F3B}"/>
              </a:ext>
            </a:extLst>
          </p:cNvPr>
          <p:cNvSpPr/>
          <p:nvPr/>
        </p:nvSpPr>
        <p:spPr>
          <a:xfrm>
            <a:off x="7463815" y="0"/>
            <a:ext cx="4728184" cy="612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4913F9-50EA-4C44-A693-9267AD4B2B53}"/>
              </a:ext>
            </a:extLst>
          </p:cNvPr>
          <p:cNvSpPr/>
          <p:nvPr/>
        </p:nvSpPr>
        <p:spPr>
          <a:xfrm>
            <a:off x="10643016" y="612648"/>
            <a:ext cx="1548984" cy="1682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CE9C2F-530A-D244-8969-9B7E98128746}"/>
              </a:ext>
            </a:extLst>
          </p:cNvPr>
          <p:cNvSpPr/>
          <p:nvPr/>
        </p:nvSpPr>
        <p:spPr>
          <a:xfrm>
            <a:off x="10643015" y="2646650"/>
            <a:ext cx="1548984" cy="17668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35D6EA-4087-C849-A698-0D17B884D5EE}"/>
              </a:ext>
            </a:extLst>
          </p:cNvPr>
          <p:cNvSpPr/>
          <p:nvPr/>
        </p:nvSpPr>
        <p:spPr>
          <a:xfrm>
            <a:off x="10643015" y="4791427"/>
            <a:ext cx="1548984" cy="1682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3D1727-180C-CC4D-9C4F-1D407EBC9351}"/>
              </a:ext>
            </a:extLst>
          </p:cNvPr>
          <p:cNvSpPr/>
          <p:nvPr/>
        </p:nvSpPr>
        <p:spPr>
          <a:xfrm>
            <a:off x="7463815" y="612647"/>
            <a:ext cx="578408" cy="5817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01408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Avenir" panose="02000503020000020003" pitchFamily="2" charset="0"/>
              </a:rPr>
              <a:t>Hversu vel gæti íbúð eins og á myndinni leyst húsnæðisþörf þína? Á skalanum 0-100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25601"/>
            <a:ext cx="10515600" cy="396673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030719" y="6127915"/>
            <a:ext cx="4323081" cy="730085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is-IS" dirty="0">
                <a:latin typeface="Avenir" panose="02000503020000020003" pitchFamily="2" charset="0"/>
              </a:rPr>
              <a:t>Meðalskor = 75/100</a:t>
            </a:r>
          </a:p>
        </p:txBody>
      </p:sp>
    </p:spTree>
    <p:extLst>
      <p:ext uri="{BB962C8B-B14F-4D97-AF65-F5344CB8AC3E}">
        <p14:creationId xmlns:p14="http://schemas.microsoft.com/office/powerpoint/2010/main" val="146936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dulus stutt.mp4">
            <a:hlinkClick r:id="" action="ppaction://media"/>
            <a:extLst>
              <a:ext uri="{FF2B5EF4-FFF2-40B4-BE49-F238E27FC236}">
                <a16:creationId xmlns:a16="http://schemas.microsoft.com/office/drawing/2014/main" id="{13F73995-9204-3D40-B3E4-7F6B23CBA39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08100" y="312738"/>
            <a:ext cx="9583738" cy="5391150"/>
          </a:xfrm>
        </p:spPr>
      </p:pic>
    </p:spTree>
    <p:extLst>
      <p:ext uri="{BB962C8B-B14F-4D97-AF65-F5344CB8AC3E}">
        <p14:creationId xmlns:p14="http://schemas.microsoft.com/office/powerpoint/2010/main" val="144131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7F16A-050F-4E47-83FF-272E7F246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>
                <a:latin typeface="Avenir" panose="02000503020000020003" pitchFamily="2" charset="0"/>
              </a:rPr>
              <a:t>Hugsum í lausnum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A133D3-1C4F-3441-8FAB-820E1185A1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is-IS" sz="2800" dirty="0">
                <a:latin typeface="Avenir" panose="02000503020000020003" pitchFamily="2" charset="0"/>
              </a:rPr>
              <a:t>Hagkvæmni</a:t>
            </a:r>
          </a:p>
          <a:p>
            <a:pPr algn="ctr"/>
            <a:r>
              <a:rPr lang="is-IS" sz="2800" dirty="0">
                <a:latin typeface="Avenir" panose="02000503020000020003" pitchFamily="2" charset="0"/>
              </a:rPr>
              <a:t>Gæði</a:t>
            </a:r>
          </a:p>
          <a:p>
            <a:pPr algn="ctr"/>
            <a:r>
              <a:rPr lang="is-IS" sz="2800" dirty="0">
                <a:latin typeface="Avenir" panose="02000503020000020003" pitchFamily="2" charset="0"/>
              </a:rPr>
              <a:t>Upplifun</a:t>
            </a:r>
          </a:p>
        </p:txBody>
      </p:sp>
    </p:spTree>
    <p:extLst>
      <p:ext uri="{BB962C8B-B14F-4D97-AF65-F5344CB8AC3E}">
        <p14:creationId xmlns:p14="http://schemas.microsoft.com/office/powerpoint/2010/main" val="383659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60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56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1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66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42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8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0"/>
            <a:ext cx="895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19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ynning - Jakob" id="{65BEF613-841B-1F45-BEAB-6A64EC05F404}" vid="{7CC2ACBD-87A7-B540-87F3-5D8FE2ED3EB6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Kynning - Jakob</Template>
  <TotalTime>2072</TotalTime>
  <Words>75</Words>
  <Application>Microsoft Macintosh PowerPoint</Application>
  <PresentationFormat>Widescreen</PresentationFormat>
  <Paragraphs>22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Avenir</vt:lpstr>
      <vt:lpstr>Calibri</vt:lpstr>
      <vt:lpstr>Calibri Light</vt:lpstr>
      <vt:lpstr>Courier New</vt:lpstr>
      <vt:lpstr>Verdana</vt:lpstr>
      <vt:lpstr>Office Theme</vt:lpstr>
      <vt:lpstr>Custom Design</vt:lpstr>
      <vt:lpstr>Módular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Markaðskönnun</vt:lpstr>
      <vt:lpstr>Hve stóra íbúð í m2 hefur þú þörf fyrir? Svör þeirra sem völdu þriggja herbergja fjölbýli</vt:lpstr>
      <vt:lpstr>Veldu bestu íbúðina Tillit tekið til fjárhags</vt:lpstr>
      <vt:lpstr>Hversu vel gæti íbúð eins og á myndinni leyst húsnæðisþörf þína? Á skalanum 0-100</vt:lpstr>
      <vt:lpstr>Hugsum í lausnum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Timbur er framtíðin</dc:title>
  <dc:creator>Jakob Bjarnason</dc:creator>
  <cp:lastModifiedBy>Jakob Helgi Bjarnason</cp:lastModifiedBy>
  <cp:revision>43</cp:revision>
  <dcterms:created xsi:type="dcterms:W3CDTF">2016-10-14T12:42:16Z</dcterms:created>
  <dcterms:modified xsi:type="dcterms:W3CDTF">2018-03-15T16:09:09Z</dcterms:modified>
</cp:coreProperties>
</file>