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36" r:id="rId2"/>
    <p:sldId id="406" r:id="rId3"/>
    <p:sldId id="438" r:id="rId4"/>
    <p:sldId id="413" r:id="rId5"/>
    <p:sldId id="415" r:id="rId6"/>
    <p:sldId id="439" r:id="rId7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ðal stíll 2 - Áhersla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84FE8-BCDE-4AB5-854B-BB217D84B7D3}" type="datetimeFigureOut">
              <a:rPr lang="en-US" smtClean="0"/>
              <a:t>3/16/2018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12D45-E013-43FD-9D3B-48D36F2DF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498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84FE8-BCDE-4AB5-854B-BB217D84B7D3}" type="datetimeFigureOut">
              <a:rPr lang="en-US" smtClean="0"/>
              <a:t>3/16/2018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12D45-E013-43FD-9D3B-48D36F2DF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369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84FE8-BCDE-4AB5-854B-BB217D84B7D3}" type="datetimeFigureOut">
              <a:rPr lang="en-US" smtClean="0"/>
              <a:t>3/16/2018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12D45-E013-43FD-9D3B-48D36F2DF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266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ilskygg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irtitil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 smtClean="0"/>
              <a:t>Smelltu til að breyta stíl aðalundirtitla</a:t>
            </a:r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731199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84FE8-BCDE-4AB5-854B-BB217D84B7D3}" type="datetimeFigureOut">
              <a:rPr lang="en-US" smtClean="0"/>
              <a:t>3/16/2018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12D45-E013-43FD-9D3B-48D36F2DF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047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84FE8-BCDE-4AB5-854B-BB217D84B7D3}" type="datetimeFigureOut">
              <a:rPr lang="en-US" smtClean="0"/>
              <a:t>3/16/2018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12D45-E013-43FD-9D3B-48D36F2DF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573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84FE8-BCDE-4AB5-854B-BB217D84B7D3}" type="datetimeFigureOut">
              <a:rPr lang="en-US" smtClean="0"/>
              <a:t>3/16/2018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12D45-E013-43FD-9D3B-48D36F2DF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618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84FE8-BCDE-4AB5-854B-BB217D84B7D3}" type="datetimeFigureOut">
              <a:rPr lang="en-US" smtClean="0"/>
              <a:t>3/16/2018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12D45-E013-43FD-9D3B-48D36F2DF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179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84FE8-BCDE-4AB5-854B-BB217D84B7D3}" type="datetimeFigureOut">
              <a:rPr lang="en-US" smtClean="0"/>
              <a:t>3/16/2018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12D45-E013-43FD-9D3B-48D36F2DF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883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84FE8-BCDE-4AB5-854B-BB217D84B7D3}" type="datetimeFigureOut">
              <a:rPr lang="en-US" smtClean="0"/>
              <a:t>3/16/2018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12D45-E013-43FD-9D3B-48D36F2DF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744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84FE8-BCDE-4AB5-854B-BB217D84B7D3}" type="datetimeFigureOut">
              <a:rPr lang="en-US" smtClean="0"/>
              <a:t>3/16/2018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12D45-E013-43FD-9D3B-48D36F2DF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885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84FE8-BCDE-4AB5-854B-BB217D84B7D3}" type="datetimeFigureOut">
              <a:rPr lang="en-US" smtClean="0"/>
              <a:t>3/16/2018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12D45-E013-43FD-9D3B-48D36F2DF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052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584FE8-BCDE-4AB5-854B-BB217D84B7D3}" type="datetimeFigureOut">
              <a:rPr lang="en-US" smtClean="0"/>
              <a:t>3/16/2018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12D45-E013-43FD-9D3B-48D36F2DF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2101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ynd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479"/>
          <a:stretch/>
        </p:blipFill>
        <p:spPr>
          <a:xfrm>
            <a:off x="0" y="-1"/>
            <a:ext cx="12192000" cy="6871948"/>
          </a:xfrm>
          <a:prstGeom prst="rect">
            <a:avLst/>
          </a:prstGeom>
        </p:spPr>
      </p:pic>
      <p:sp>
        <p:nvSpPr>
          <p:cNvPr id="4" name="Textarammi 3"/>
          <p:cNvSpPr txBox="1"/>
          <p:nvPr/>
        </p:nvSpPr>
        <p:spPr>
          <a:xfrm>
            <a:off x="0" y="594928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sz="2000" b="1" dirty="0" smtClean="0"/>
              <a:t>HRÓLFUR JÓNSSON</a:t>
            </a:r>
          </a:p>
          <a:p>
            <a:pPr algn="ctr"/>
            <a:r>
              <a:rPr lang="is-IS" sz="1600" dirty="0" smtClean="0">
                <a:latin typeface="TechnicLite" panose="00000400000000000000" pitchFamily="2" charset="2"/>
              </a:rPr>
              <a:t>SKRIFSTOFUSTJÓRI</a:t>
            </a:r>
            <a:endParaRPr lang="is-IS" sz="1600" dirty="0">
              <a:latin typeface="TechnicLite" panose="00000400000000000000" pitchFamily="2" charset="2"/>
            </a:endParaRPr>
          </a:p>
        </p:txBody>
      </p:sp>
      <p:sp>
        <p:nvSpPr>
          <p:cNvPr id="5" name="Textarammi 4"/>
          <p:cNvSpPr txBox="1"/>
          <p:nvPr/>
        </p:nvSpPr>
        <p:spPr>
          <a:xfrm>
            <a:off x="1487487" y="1340768"/>
            <a:ext cx="107045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4800" dirty="0" smtClean="0"/>
              <a:t>SKAPANDI LAUSNIR OG HUGMYNDIR </a:t>
            </a:r>
          </a:p>
          <a:p>
            <a:r>
              <a:rPr lang="is-IS" sz="4000" dirty="0" smtClean="0"/>
              <a:t>Í </a:t>
            </a:r>
            <a:r>
              <a:rPr lang="is-IS" sz="4000" dirty="0" err="1" smtClean="0"/>
              <a:t>HÚSNÆÐISMÁLUM</a:t>
            </a:r>
            <a:endParaRPr lang="is-IS" sz="4000" dirty="0" smtClean="0"/>
          </a:p>
          <a:p>
            <a:r>
              <a:rPr lang="is-IS" sz="3200" dirty="0" smtClean="0"/>
              <a:t>NÆSTU SKREF</a:t>
            </a:r>
          </a:p>
        </p:txBody>
      </p:sp>
    </p:spTree>
    <p:extLst>
      <p:ext uri="{BB962C8B-B14F-4D97-AF65-F5344CB8AC3E}">
        <p14:creationId xmlns:p14="http://schemas.microsoft.com/office/powerpoint/2010/main" val="351751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Hlutur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4473642"/>
              </p:ext>
            </p:extLst>
          </p:nvPr>
        </p:nvGraphicFramePr>
        <p:xfrm>
          <a:off x="1590101" y="345645"/>
          <a:ext cx="4119623" cy="61721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Acrobat Document" r:id="rId3" imgW="5602320" imgH="8386560" progId="Acrobat.Document.2017">
                  <p:embed/>
                </p:oleObj>
              </mc:Choice>
              <mc:Fallback>
                <p:oleObj name="Acrobat Document" r:id="rId3" imgW="5602320" imgH="8386560" progId="Acrobat.Document.20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90101" y="345645"/>
                        <a:ext cx="4119623" cy="61721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Mynd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0470" y="340114"/>
            <a:ext cx="4229936" cy="6177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007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ynd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4" name="Sporaskja 3"/>
          <p:cNvSpPr/>
          <p:nvPr/>
        </p:nvSpPr>
        <p:spPr>
          <a:xfrm>
            <a:off x="8326012" y="2533193"/>
            <a:ext cx="679622" cy="667265"/>
          </a:xfrm>
          <a:prstGeom prst="ellipse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5" name="Sporaskja 4"/>
          <p:cNvSpPr/>
          <p:nvPr/>
        </p:nvSpPr>
        <p:spPr>
          <a:xfrm>
            <a:off x="4367401" y="1763924"/>
            <a:ext cx="679622" cy="667265"/>
          </a:xfrm>
          <a:prstGeom prst="ellipse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6" name="Sporaskja 5"/>
          <p:cNvSpPr/>
          <p:nvPr/>
        </p:nvSpPr>
        <p:spPr>
          <a:xfrm>
            <a:off x="1794111" y="2533193"/>
            <a:ext cx="679622" cy="667265"/>
          </a:xfrm>
          <a:prstGeom prst="ellipse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7" name="Sporaskja 6"/>
          <p:cNvSpPr/>
          <p:nvPr/>
        </p:nvSpPr>
        <p:spPr>
          <a:xfrm>
            <a:off x="7017130" y="3095368"/>
            <a:ext cx="679622" cy="667265"/>
          </a:xfrm>
          <a:prstGeom prst="ellipse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8" name="Sporaskja 7"/>
          <p:cNvSpPr/>
          <p:nvPr/>
        </p:nvSpPr>
        <p:spPr>
          <a:xfrm>
            <a:off x="4966693" y="1478078"/>
            <a:ext cx="679622" cy="667265"/>
          </a:xfrm>
          <a:prstGeom prst="ellipse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9" name="Sporaskja 8"/>
          <p:cNvSpPr/>
          <p:nvPr/>
        </p:nvSpPr>
        <p:spPr>
          <a:xfrm>
            <a:off x="10543307" y="3095368"/>
            <a:ext cx="679622" cy="667265"/>
          </a:xfrm>
          <a:prstGeom prst="ellipse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10" name="Sporaskja 9"/>
          <p:cNvSpPr/>
          <p:nvPr/>
        </p:nvSpPr>
        <p:spPr>
          <a:xfrm>
            <a:off x="1054394" y="894702"/>
            <a:ext cx="679622" cy="667265"/>
          </a:xfrm>
          <a:prstGeom prst="ellipse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11" name="Rétthyrningur 10"/>
          <p:cNvSpPr/>
          <p:nvPr/>
        </p:nvSpPr>
        <p:spPr>
          <a:xfrm>
            <a:off x="1034783" y="3070511"/>
            <a:ext cx="984833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s-IS" sz="3600" dirty="0" smtClean="0">
                <a:solidFill>
                  <a:schemeClr val="bg1"/>
                </a:solidFill>
              </a:rPr>
              <a:t>Lóðir </a:t>
            </a:r>
            <a:r>
              <a:rPr lang="is-IS" sz="3600" dirty="0">
                <a:solidFill>
                  <a:schemeClr val="bg1"/>
                </a:solidFill>
              </a:rPr>
              <a:t>fyrir 500 til 700 </a:t>
            </a:r>
            <a:r>
              <a:rPr lang="is-IS" sz="3600" dirty="0" err="1">
                <a:solidFill>
                  <a:schemeClr val="bg1"/>
                </a:solidFill>
              </a:rPr>
              <a:t>íbúðir</a:t>
            </a:r>
            <a:r>
              <a:rPr lang="is-IS" sz="3600" dirty="0">
                <a:solidFill>
                  <a:schemeClr val="bg1"/>
                </a:solidFill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s-IS" sz="3600" dirty="0">
                <a:solidFill>
                  <a:schemeClr val="bg1"/>
                </a:solidFill>
              </a:rPr>
              <a:t>Fjölbreytileiki.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s-IS" sz="3600" dirty="0">
                <a:solidFill>
                  <a:schemeClr val="bg1"/>
                </a:solidFill>
              </a:rPr>
              <a:t>Lóðir eru á mislangt komnar hvað varðar framkvæmdatíma og deiliskipulag.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s-IS" sz="3600" dirty="0">
                <a:solidFill>
                  <a:schemeClr val="bg1"/>
                </a:solidFill>
              </a:rPr>
              <a:t>Henta misvel hverri hugmynd.</a:t>
            </a:r>
          </a:p>
        </p:txBody>
      </p:sp>
      <p:sp>
        <p:nvSpPr>
          <p:cNvPr id="12" name="Textarammi 11"/>
          <p:cNvSpPr txBox="1"/>
          <p:nvPr/>
        </p:nvSpPr>
        <p:spPr>
          <a:xfrm>
            <a:off x="3003359" y="296689"/>
            <a:ext cx="30926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4000" dirty="0" smtClean="0">
                <a:solidFill>
                  <a:schemeClr val="bg1"/>
                </a:solidFill>
              </a:rPr>
              <a:t>Hugmyndaleit</a:t>
            </a:r>
            <a:endParaRPr lang="is-I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79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7 Skerjafjörður"/>
          <p:cNvPicPr>
            <a:picLocks noGrp="1" noChangeAspect="1"/>
          </p:cNvPicPr>
          <p:nvPr isPhoto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6" t="16922" r="578" b="12499"/>
          <a:stretch/>
        </p:blipFill>
        <p:spPr>
          <a:xfrm>
            <a:off x="0" y="-27384"/>
            <a:ext cx="12241360" cy="688538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poraskja 2"/>
          <p:cNvSpPr/>
          <p:nvPr/>
        </p:nvSpPr>
        <p:spPr>
          <a:xfrm>
            <a:off x="3438683" y="1769471"/>
            <a:ext cx="2898475" cy="1673524"/>
          </a:xfrm>
          <a:prstGeom prst="ellipse">
            <a:avLst/>
          </a:prstGeom>
          <a:gradFill flip="none" rotWithShape="1">
            <a:gsLst>
              <a:gs pos="0">
                <a:schemeClr val="accent4">
                  <a:shade val="51000"/>
                  <a:satMod val="130000"/>
                </a:schemeClr>
              </a:gs>
              <a:gs pos="8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4" name="Sporaskja 3"/>
          <p:cNvSpPr/>
          <p:nvPr/>
        </p:nvSpPr>
        <p:spPr>
          <a:xfrm>
            <a:off x="8745940" y="1722368"/>
            <a:ext cx="2898475" cy="1673524"/>
          </a:xfrm>
          <a:prstGeom prst="ellipse">
            <a:avLst/>
          </a:prstGeom>
          <a:gradFill flip="none" rotWithShape="1">
            <a:gsLst>
              <a:gs pos="0">
                <a:schemeClr val="accent4">
                  <a:shade val="51000"/>
                  <a:satMod val="130000"/>
                </a:schemeClr>
              </a:gs>
              <a:gs pos="8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5" name="Sporaskja 4"/>
          <p:cNvSpPr/>
          <p:nvPr/>
        </p:nvSpPr>
        <p:spPr>
          <a:xfrm>
            <a:off x="1137044" y="1882413"/>
            <a:ext cx="2690702" cy="155356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 dirty="0"/>
          </a:p>
        </p:txBody>
      </p:sp>
      <p:sp>
        <p:nvSpPr>
          <p:cNvPr id="6" name="Sporaskja 5"/>
          <p:cNvSpPr/>
          <p:nvPr/>
        </p:nvSpPr>
        <p:spPr>
          <a:xfrm>
            <a:off x="5664828" y="1461986"/>
            <a:ext cx="3800414" cy="2194286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cxnSp>
        <p:nvCxnSpPr>
          <p:cNvPr id="7" name="Bein tengilína 6"/>
          <p:cNvCxnSpPr/>
          <p:nvPr/>
        </p:nvCxnSpPr>
        <p:spPr>
          <a:xfrm flipV="1">
            <a:off x="3561040" y="-27384"/>
            <a:ext cx="0" cy="688538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Bein tengilína 7"/>
          <p:cNvCxnSpPr/>
          <p:nvPr/>
        </p:nvCxnSpPr>
        <p:spPr>
          <a:xfrm flipH="1">
            <a:off x="5958847" y="-27384"/>
            <a:ext cx="32227" cy="688538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arammi 8"/>
          <p:cNvSpPr txBox="1"/>
          <p:nvPr/>
        </p:nvSpPr>
        <p:spPr>
          <a:xfrm>
            <a:off x="1422124" y="2354123"/>
            <a:ext cx="19103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600" dirty="0" smtClean="0">
                <a:solidFill>
                  <a:schemeClr val="bg1"/>
                </a:solidFill>
              </a:rPr>
              <a:t>Félagslegt húsnæði á vegum sveitarfélaga</a:t>
            </a:r>
            <a:endParaRPr lang="is-IS" sz="1600" dirty="0">
              <a:solidFill>
                <a:schemeClr val="bg1"/>
              </a:solidFill>
            </a:endParaRPr>
          </a:p>
        </p:txBody>
      </p:sp>
      <p:sp>
        <p:nvSpPr>
          <p:cNvPr id="10" name="Textarammi 9"/>
          <p:cNvSpPr txBox="1"/>
          <p:nvPr/>
        </p:nvSpPr>
        <p:spPr>
          <a:xfrm>
            <a:off x="3974756" y="2277179"/>
            <a:ext cx="18642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400" dirty="0" smtClean="0">
                <a:solidFill>
                  <a:schemeClr val="bg1"/>
                </a:solidFill>
              </a:rPr>
              <a:t>Almennar leiguíbúðir samkvæmt lögum nr. 56/2016</a:t>
            </a:r>
            <a:endParaRPr lang="is-IS" sz="1400" dirty="0">
              <a:solidFill>
                <a:schemeClr val="bg1"/>
              </a:solidFill>
            </a:endParaRPr>
          </a:p>
        </p:txBody>
      </p:sp>
      <p:sp>
        <p:nvSpPr>
          <p:cNvPr id="11" name="Textarammi 10"/>
          <p:cNvSpPr txBox="1"/>
          <p:nvPr/>
        </p:nvSpPr>
        <p:spPr>
          <a:xfrm>
            <a:off x="6646847" y="2204743"/>
            <a:ext cx="20906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dirty="0" smtClean="0">
                <a:solidFill>
                  <a:schemeClr val="bg1"/>
                </a:solidFill>
              </a:rPr>
              <a:t>Ungt fólk og fyrstu kaupendur</a:t>
            </a:r>
            <a:endParaRPr lang="is-IS" dirty="0">
              <a:solidFill>
                <a:schemeClr val="bg1"/>
              </a:solidFill>
            </a:endParaRPr>
          </a:p>
        </p:txBody>
      </p:sp>
      <p:sp>
        <p:nvSpPr>
          <p:cNvPr id="12" name="Textarammi 11"/>
          <p:cNvSpPr txBox="1"/>
          <p:nvPr/>
        </p:nvSpPr>
        <p:spPr>
          <a:xfrm>
            <a:off x="9613469" y="2266299"/>
            <a:ext cx="13608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600" dirty="0" smtClean="0">
                <a:solidFill>
                  <a:schemeClr val="bg1"/>
                </a:solidFill>
              </a:rPr>
              <a:t>Almennur markaður</a:t>
            </a:r>
            <a:endParaRPr lang="is-IS" sz="1600" dirty="0">
              <a:solidFill>
                <a:schemeClr val="bg1"/>
              </a:solidFill>
            </a:endParaRPr>
          </a:p>
        </p:txBody>
      </p:sp>
      <p:sp>
        <p:nvSpPr>
          <p:cNvPr id="13" name="Textarammi 12"/>
          <p:cNvSpPr txBox="1"/>
          <p:nvPr/>
        </p:nvSpPr>
        <p:spPr>
          <a:xfrm rot="16200000">
            <a:off x="2869658" y="3488869"/>
            <a:ext cx="13608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400" dirty="0" smtClean="0">
                <a:solidFill>
                  <a:schemeClr val="bg1"/>
                </a:solidFill>
              </a:rPr>
              <a:t>Tekju- og eignamörk</a:t>
            </a:r>
            <a:endParaRPr lang="is-IS" sz="1400" dirty="0">
              <a:solidFill>
                <a:schemeClr val="bg1"/>
              </a:solidFill>
            </a:endParaRPr>
          </a:p>
        </p:txBody>
      </p:sp>
      <p:sp>
        <p:nvSpPr>
          <p:cNvPr id="14" name="Textarammi 13"/>
          <p:cNvSpPr txBox="1"/>
          <p:nvPr/>
        </p:nvSpPr>
        <p:spPr>
          <a:xfrm rot="16200000">
            <a:off x="5266883" y="3434640"/>
            <a:ext cx="13608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400" dirty="0" smtClean="0">
                <a:solidFill>
                  <a:schemeClr val="bg1"/>
                </a:solidFill>
              </a:rPr>
              <a:t>Tekju- og eignamörk</a:t>
            </a:r>
            <a:endParaRPr lang="is-IS" sz="1400" dirty="0">
              <a:solidFill>
                <a:schemeClr val="bg1"/>
              </a:solidFill>
            </a:endParaRPr>
          </a:p>
        </p:txBody>
      </p:sp>
      <p:cxnSp>
        <p:nvCxnSpPr>
          <p:cNvPr id="15" name="Bein tengilína 14"/>
          <p:cNvCxnSpPr/>
          <p:nvPr/>
        </p:nvCxnSpPr>
        <p:spPr>
          <a:xfrm>
            <a:off x="9138086" y="-27384"/>
            <a:ext cx="0" cy="6885384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arammi 15"/>
          <p:cNvSpPr txBox="1"/>
          <p:nvPr/>
        </p:nvSpPr>
        <p:spPr>
          <a:xfrm rot="16200000">
            <a:off x="8434657" y="3370377"/>
            <a:ext cx="13608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400" dirty="0" smtClean="0">
                <a:solidFill>
                  <a:schemeClr val="bg1">
                    <a:lumMod val="75000"/>
                  </a:schemeClr>
                </a:solidFill>
              </a:rPr>
              <a:t>Tekju- og eignamörk</a:t>
            </a:r>
            <a:endParaRPr lang="is-IS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7" name="Sporaskja 16"/>
          <p:cNvSpPr/>
          <p:nvPr/>
        </p:nvSpPr>
        <p:spPr>
          <a:xfrm>
            <a:off x="3438683" y="1769471"/>
            <a:ext cx="2898475" cy="1673524"/>
          </a:xfrm>
          <a:prstGeom prst="ellipse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18" name="Sporaskja 17"/>
          <p:cNvSpPr/>
          <p:nvPr/>
        </p:nvSpPr>
        <p:spPr>
          <a:xfrm>
            <a:off x="8745940" y="1721925"/>
            <a:ext cx="2898475" cy="1673524"/>
          </a:xfrm>
          <a:prstGeom prst="ellipse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59067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ynd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  <a14:imgEffect>
                      <a14:sharpenSoften amount="-500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981" y="0"/>
            <a:ext cx="12169020" cy="6858000"/>
          </a:xfrm>
          <a:prstGeom prst="rect">
            <a:avLst/>
          </a:prstGeom>
        </p:spPr>
      </p:pic>
      <p:sp>
        <p:nvSpPr>
          <p:cNvPr id="2" name="Textarammi 1"/>
          <p:cNvSpPr txBox="1"/>
          <p:nvPr/>
        </p:nvSpPr>
        <p:spPr>
          <a:xfrm>
            <a:off x="22981" y="274429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sz="2800" dirty="0" smtClean="0"/>
              <a:t>Fyrstu hugmyndir að matsblaði</a:t>
            </a:r>
            <a:endParaRPr lang="is-IS" sz="2800" dirty="0"/>
          </a:p>
        </p:txBody>
      </p:sp>
      <p:sp>
        <p:nvSpPr>
          <p:cNvPr id="3" name="Textarammi 2"/>
          <p:cNvSpPr txBox="1"/>
          <p:nvPr/>
        </p:nvSpPr>
        <p:spPr>
          <a:xfrm>
            <a:off x="45962" y="786943"/>
            <a:ext cx="12169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dirty="0"/>
              <a:t>Í stórum dráttum munu eftirfarandi þættir verða metnir</a:t>
            </a:r>
            <a:r>
              <a:rPr lang="is-IS" dirty="0" smtClean="0"/>
              <a:t>.</a:t>
            </a:r>
          </a:p>
        </p:txBody>
      </p:sp>
      <p:sp>
        <p:nvSpPr>
          <p:cNvPr id="6" name="Textarammi 5"/>
          <p:cNvSpPr txBox="1"/>
          <p:nvPr/>
        </p:nvSpPr>
        <p:spPr>
          <a:xfrm>
            <a:off x="1803221" y="1551681"/>
            <a:ext cx="1040027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000" dirty="0" smtClean="0"/>
              <a:t>  5% 	Samstarf </a:t>
            </a:r>
            <a:r>
              <a:rPr lang="is-IS" sz="2000" dirty="0"/>
              <a:t>og samvinna við aðra sem skiluðu inn hugmyndum.</a:t>
            </a:r>
            <a:endParaRPr lang="is-IS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is-IS" sz="2000" dirty="0" smtClean="0"/>
              <a:t>  5% 	Þátttaka </a:t>
            </a:r>
            <a:r>
              <a:rPr lang="is-IS" sz="2000" dirty="0"/>
              <a:t>í </a:t>
            </a:r>
            <a:r>
              <a:rPr lang="is-IS" sz="2000" dirty="0" smtClean="0"/>
              <a:t>hugmyndaleitinni</a:t>
            </a:r>
          </a:p>
          <a:p>
            <a:r>
              <a:rPr lang="is-IS" sz="2000" dirty="0" smtClean="0"/>
              <a:t>20%	Þekking </a:t>
            </a:r>
            <a:r>
              <a:rPr lang="is-IS" sz="2000" dirty="0"/>
              <a:t>og reynsla. Hefur reynslu af uppbyggingu á húsnæði. </a:t>
            </a:r>
            <a:endParaRPr lang="is-IS" sz="2000" dirty="0" smtClean="0"/>
          </a:p>
          <a:p>
            <a:r>
              <a:rPr lang="is-IS" sz="2000" dirty="0" smtClean="0"/>
              <a:t>	Hafa reynslu </a:t>
            </a:r>
            <a:r>
              <a:rPr lang="is-IS" sz="2000" dirty="0"/>
              <a:t>á sviði þróunar á hagkvæmu húsnæði</a:t>
            </a:r>
            <a:r>
              <a:rPr lang="is-IS" sz="2000" dirty="0" smtClean="0"/>
              <a:t>.</a:t>
            </a:r>
          </a:p>
          <a:p>
            <a:r>
              <a:rPr lang="is-IS" sz="2000" dirty="0" smtClean="0"/>
              <a:t>20% 	Hönnun </a:t>
            </a:r>
            <a:r>
              <a:rPr lang="is-IS" sz="2000" dirty="0"/>
              <a:t>og </a:t>
            </a:r>
            <a:r>
              <a:rPr lang="is-IS" sz="2000" dirty="0" smtClean="0"/>
              <a:t>arkitektúr</a:t>
            </a:r>
          </a:p>
          <a:p>
            <a:r>
              <a:rPr lang="is-IS" sz="2000" dirty="0" smtClean="0"/>
              <a:t>20% 	Fjármál </a:t>
            </a:r>
            <a:r>
              <a:rPr lang="is-IS" sz="2000" dirty="0"/>
              <a:t>og </a:t>
            </a:r>
            <a:r>
              <a:rPr lang="is-IS" sz="2000" dirty="0" smtClean="0"/>
              <a:t>fjárfestingargeta</a:t>
            </a:r>
          </a:p>
          <a:p>
            <a:r>
              <a:rPr lang="is-IS" sz="2000" dirty="0" smtClean="0"/>
              <a:t>10% 	Framkvæmdahraði</a:t>
            </a:r>
          </a:p>
          <a:p>
            <a:r>
              <a:rPr lang="is-IS" sz="2000" dirty="0" smtClean="0"/>
              <a:t>10% 	</a:t>
            </a:r>
            <a:r>
              <a:rPr lang="is-IS" sz="2000" dirty="0" err="1" smtClean="0"/>
              <a:t>Sjálfbærni</a:t>
            </a:r>
            <a:r>
              <a:rPr lang="is-IS" sz="2000" dirty="0" smtClean="0"/>
              <a:t> </a:t>
            </a:r>
            <a:r>
              <a:rPr lang="is-IS" sz="2000" dirty="0"/>
              <a:t>og </a:t>
            </a:r>
            <a:r>
              <a:rPr lang="is-IS" sz="2000" dirty="0" smtClean="0"/>
              <a:t>kolefnisspor</a:t>
            </a:r>
          </a:p>
          <a:p>
            <a:r>
              <a:rPr lang="is-IS" sz="2000" dirty="0" smtClean="0"/>
              <a:t>10% 	</a:t>
            </a:r>
            <a:r>
              <a:rPr lang="is-IS" sz="2000" dirty="0" err="1" smtClean="0"/>
              <a:t>Líftími</a:t>
            </a:r>
            <a:r>
              <a:rPr lang="is-IS" sz="2000" dirty="0" smtClean="0"/>
              <a:t> </a:t>
            </a:r>
            <a:r>
              <a:rPr lang="is-IS" sz="2000" dirty="0"/>
              <a:t>bygginga</a:t>
            </a:r>
            <a:endParaRPr lang="is-IS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is-IS" sz="2000" b="1" dirty="0" smtClean="0">
                <a:latin typeface="Calibri" panose="020F0502020204030204" pitchFamily="34" charset="0"/>
              </a:rPr>
              <a:t>100% 	Samtals</a:t>
            </a:r>
            <a:endParaRPr lang="is-IS" sz="2000" dirty="0">
              <a:latin typeface="Calibri" panose="020F0502020204030204" pitchFamily="34" charset="0"/>
            </a:endParaRPr>
          </a:p>
        </p:txBody>
      </p:sp>
      <p:sp>
        <p:nvSpPr>
          <p:cNvPr id="7" name="Textarammi 6"/>
          <p:cNvSpPr txBox="1"/>
          <p:nvPr/>
        </p:nvSpPr>
        <p:spPr>
          <a:xfrm>
            <a:off x="11492" y="5605224"/>
            <a:ext cx="12180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dirty="0" smtClean="0"/>
              <a:t>Matsblaðinu </a:t>
            </a:r>
            <a:r>
              <a:rPr lang="is-IS" dirty="0"/>
              <a:t>verður hins vegar </a:t>
            </a:r>
            <a:r>
              <a:rPr lang="is-IS" dirty="0" err="1"/>
              <a:t>líst</a:t>
            </a:r>
            <a:r>
              <a:rPr lang="is-IS" dirty="0"/>
              <a:t> endanlega í gögnum þegar auglýst verður eftir þátttöku í þrepi </a:t>
            </a:r>
            <a:r>
              <a:rPr lang="is-IS" dirty="0" smtClean="0"/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81467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ynd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  <a14:imgEffect>
                      <a14:sharpenSoften amount="-500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981" y="0"/>
            <a:ext cx="12169020" cy="6858000"/>
          </a:xfrm>
          <a:prstGeom prst="rect">
            <a:avLst/>
          </a:prstGeom>
        </p:spPr>
      </p:pic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s-IS" dirty="0" smtClean="0"/>
              <a:t>				Eitt til tvö þrep:</a:t>
            </a:r>
            <a:endParaRPr lang="is-IS" dirty="0"/>
          </a:p>
        </p:txBody>
      </p:sp>
      <p:sp>
        <p:nvSpPr>
          <p:cNvPr id="4" name="Staðgengill efnis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s-IS" dirty="0"/>
              <a:t>Fyrsta þrep</a:t>
            </a:r>
          </a:p>
          <a:p>
            <a:r>
              <a:rPr lang="is-IS" dirty="0"/>
              <a:t>Segja á hvaða lóð eða </a:t>
            </a:r>
            <a:r>
              <a:rPr lang="is-IS" dirty="0" err="1"/>
              <a:t>lóðum</a:t>
            </a:r>
            <a:r>
              <a:rPr lang="is-IS" dirty="0"/>
              <a:t> þeir vilja starfa.</a:t>
            </a:r>
          </a:p>
          <a:p>
            <a:r>
              <a:rPr lang="is-IS" dirty="0"/>
              <a:t>Leigu- eða </a:t>
            </a:r>
            <a:r>
              <a:rPr lang="is-IS" dirty="0" err="1"/>
              <a:t>söluíbúðir</a:t>
            </a:r>
            <a:endParaRPr lang="is-IS" dirty="0"/>
          </a:p>
          <a:p>
            <a:r>
              <a:rPr lang="is-IS" dirty="0"/>
              <a:t>Val á fyrstu kaupendum/leigjendum, eftirmarkaður</a:t>
            </a:r>
          </a:p>
          <a:p>
            <a:r>
              <a:rPr lang="is-IS" dirty="0"/>
              <a:t>Matsblað</a:t>
            </a:r>
          </a:p>
          <a:p>
            <a:r>
              <a:rPr lang="is-IS" dirty="0"/>
              <a:t>Mismunandi búsetuform</a:t>
            </a:r>
          </a:p>
          <a:p>
            <a:pPr marL="0" indent="0">
              <a:buNone/>
            </a:pPr>
            <a:r>
              <a:rPr lang="is-IS" dirty="0"/>
              <a:t> </a:t>
            </a:r>
          </a:p>
          <a:p>
            <a:r>
              <a:rPr lang="is-IS" dirty="0"/>
              <a:t>Annað þrep</a:t>
            </a:r>
          </a:p>
          <a:p>
            <a:r>
              <a:rPr lang="is-IS" dirty="0"/>
              <a:t>Keppt í verðum til notenda. </a:t>
            </a:r>
          </a:p>
          <a:p>
            <a:pPr marL="0" indent="0">
              <a:buNone/>
            </a:pP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341731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618</TotalTime>
  <Words>122</Words>
  <Application>Microsoft Office PowerPoint</Application>
  <PresentationFormat>Víðskjár</PresentationFormat>
  <Paragraphs>40</Paragraphs>
  <Slides>6</Slides>
  <Notes>0</Notes>
  <HiddenSlides>0</HiddenSlides>
  <MMClips>0</MMClips>
  <ScaleCrop>false</ScaleCrop>
  <HeadingPairs>
    <vt:vector size="8" baseType="variant">
      <vt:variant>
        <vt:lpstr>Notaðar leturgerðir</vt:lpstr>
      </vt:variant>
      <vt:variant>
        <vt:i4>4</vt:i4>
      </vt:variant>
      <vt:variant>
        <vt:lpstr>Þema</vt:lpstr>
      </vt:variant>
      <vt:variant>
        <vt:i4>1</vt:i4>
      </vt:variant>
      <vt:variant>
        <vt:lpstr>Innfelldir OLE-þjónar</vt:lpstr>
      </vt:variant>
      <vt:variant>
        <vt:i4>1</vt:i4>
      </vt:variant>
      <vt:variant>
        <vt:lpstr>Skyggnutitlar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TechnicLite</vt:lpstr>
      <vt:lpstr>Office Theme</vt:lpstr>
      <vt:lpstr>Acrobat Document</vt:lpstr>
      <vt:lpstr>PowerPoint-kynning</vt:lpstr>
      <vt:lpstr>PowerPoint-kynning</vt:lpstr>
      <vt:lpstr>PowerPoint-kynning</vt:lpstr>
      <vt:lpstr>PowerPoint-kynning</vt:lpstr>
      <vt:lpstr>PowerPoint-kynning</vt:lpstr>
      <vt:lpstr>    Eitt til tvö þrep: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admin1</dc:creator>
  <cp:lastModifiedBy>Oddrún Helga Oddsdóttir</cp:lastModifiedBy>
  <cp:revision>27</cp:revision>
  <dcterms:created xsi:type="dcterms:W3CDTF">2018-03-02T09:30:39Z</dcterms:created>
  <dcterms:modified xsi:type="dcterms:W3CDTF">2018-03-16T08:18:15Z</dcterms:modified>
</cp:coreProperties>
</file>